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311" r:id="rId2"/>
  </p:sldIdLst>
  <p:sldSz cx="6858000" cy="9906000" type="A4"/>
  <p:notesSz cx="6808788" cy="9940925"/>
  <p:defaultTextStyle>
    <a:defPPr>
      <a:defRPr lang="en-US"/>
    </a:defPPr>
    <a:lvl1pPr marL="0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1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6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1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26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2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57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3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852" userDrawn="1">
          <p15:clr>
            <a:srgbClr val="A4A3A4"/>
          </p15:clr>
        </p15:guide>
        <p15:guide id="2" pos="21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BCC"/>
    <a:srgbClr val="3399FF"/>
    <a:srgbClr val="0070C0"/>
    <a:srgbClr val="ED1C24"/>
    <a:srgbClr val="F15A22"/>
    <a:srgbClr val="92D050"/>
    <a:srgbClr val="D9D9D9"/>
    <a:srgbClr val="F14D53"/>
    <a:srgbClr val="0D89C3"/>
    <a:srgbClr val="006F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3" autoAdjust="0"/>
    <p:restoredTop sz="99425" autoAdjust="0"/>
  </p:normalViewPr>
  <p:slideViewPr>
    <p:cSldViewPr snapToGrid="0">
      <p:cViewPr>
        <p:scale>
          <a:sx n="80" d="100"/>
          <a:sy n="80" d="100"/>
        </p:scale>
        <p:origin x="-2010" y="-72"/>
      </p:cViewPr>
      <p:guideLst>
        <p:guide orient="horz" pos="852"/>
        <p:guide pos="213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406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758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432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6129013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5955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140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279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377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461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53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669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227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23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503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285" userDrawn="1">
          <p15:clr>
            <a:srgbClr val="F26B43"/>
          </p15:clr>
        </p15:guide>
        <p15:guide id="2" pos="346" userDrawn="1">
          <p15:clr>
            <a:srgbClr val="F26B43"/>
          </p15:clr>
        </p15:guide>
        <p15:guide id="3" pos="39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7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2C1376C9-914B-A8C0-9DB7-FCADAACBF5D1}"/>
              </a:ext>
            </a:extLst>
          </p:cNvPr>
          <p:cNvSpPr txBox="1"/>
          <p:nvPr/>
        </p:nvSpPr>
        <p:spPr>
          <a:xfrm>
            <a:off x="1283665" y="487624"/>
            <a:ext cx="3062704" cy="69249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Межрайонная И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ФНС России № 2</a:t>
            </a:r>
            <a:endParaRPr lang="en-US" sz="1500" dirty="0" smtClean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п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о Ханты-Мансийскому автономному округу - Югре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660438" y="5216106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Golos Text" panose="020B0503020202020204" pitchFamily="34" charset="0"/>
                <a:ea typeface="Golos Text" panose="020B0503020202020204" pitchFamily="34" charset="0"/>
              </a:rPr>
              <a:t> </a:t>
            </a:r>
            <a:endParaRPr lang="ru-RU" b="1" dirty="0"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pic>
        <p:nvPicPr>
          <p:cNvPr id="60" name="Graphic 9">
            <a:extLst>
              <a:ext uri="{FF2B5EF4-FFF2-40B4-BE49-F238E27FC236}">
                <a16:creationId xmlns="" xmlns:a16="http://schemas.microsoft.com/office/drawing/2014/main" id="{C4FF512C-2A48-FEE3-2F18-4839A66B98C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rcRect r="68290"/>
          <a:stretch/>
        </p:blipFill>
        <p:spPr>
          <a:xfrm>
            <a:off x="169597" y="214022"/>
            <a:ext cx="1039239" cy="1044000"/>
          </a:xfrm>
          <a:prstGeom prst="rect">
            <a:avLst/>
          </a:prstGeom>
        </p:spPr>
      </p:pic>
      <p:sp>
        <p:nvSpPr>
          <p:cNvPr id="70" name="TextBox 69">
            <a:extLst>
              <a:ext uri="{FF2B5EF4-FFF2-40B4-BE49-F238E27FC236}">
                <a16:creationId xmlns:a16="http://schemas.microsoft.com/office/drawing/2014/main" xmlns="" id="{01D5B0CB-3850-2CEE-6B52-F6C65BE08E64}"/>
              </a:ext>
            </a:extLst>
          </p:cNvPr>
          <p:cNvSpPr txBox="1"/>
          <p:nvPr/>
        </p:nvSpPr>
        <p:spPr>
          <a:xfrm>
            <a:off x="254348" y="1624926"/>
            <a:ext cx="6603652" cy="15696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3400" b="1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Памятка о</a:t>
            </a:r>
            <a:r>
              <a:rPr lang="en-US" sz="3400" b="1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 </a:t>
            </a:r>
            <a:r>
              <a:rPr lang="ru-RU" sz="3400" b="1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последствиях неформальной </a:t>
            </a:r>
          </a:p>
          <a:p>
            <a:r>
              <a:rPr lang="ru-RU" sz="3400" b="1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занятости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xmlns="" id="{3A51D8A3-26E9-A208-EA84-3B7273748F1E}"/>
              </a:ext>
            </a:extLst>
          </p:cNvPr>
          <p:cNvSpPr txBox="1"/>
          <p:nvPr/>
        </p:nvSpPr>
        <p:spPr>
          <a:xfrm>
            <a:off x="266072" y="3718307"/>
            <a:ext cx="3344636" cy="98488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defRPr/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Работаете без 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официального оформления трудовых отношений 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-</a:t>
            </a:r>
            <a:r>
              <a:rPr 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 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подвергаете 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себя рискам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:</a:t>
            </a:r>
            <a:endParaRPr lang="ru-RU" sz="16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83" name="Прямоугольник: скругленные углы 106">
            <a:extLst>
              <a:ext uri="{FF2B5EF4-FFF2-40B4-BE49-F238E27FC236}">
                <a16:creationId xmlns:a16="http://schemas.microsoft.com/office/drawing/2014/main" xmlns="" id="{5F7F2230-7191-7F51-AE19-CF554D67D4D2}"/>
              </a:ext>
            </a:extLst>
          </p:cNvPr>
          <p:cNvSpPr/>
          <p:nvPr/>
        </p:nvSpPr>
        <p:spPr>
          <a:xfrm>
            <a:off x="234248" y="8186468"/>
            <a:ext cx="6471351" cy="758681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lnSpc>
                <a:spcPct val="85000"/>
              </a:lnSpc>
              <a:spcAft>
                <a:spcPts val="800"/>
              </a:spcAft>
              <a:defRPr/>
            </a:pP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60173" y="8231830"/>
            <a:ext cx="59553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56973">
              <a:spcAft>
                <a:spcPts val="800"/>
              </a:spcAft>
              <a:defRPr/>
            </a:pP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Официальное трудоустройство и заработная плата – ваша уверенность в завтрашнем дне!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95446" y="391943"/>
            <a:ext cx="20867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www.nalog.gov.ru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3A51D8A3-26E9-A208-EA84-3B7273748F1E}"/>
              </a:ext>
            </a:extLst>
          </p:cNvPr>
          <p:cNvSpPr txBox="1"/>
          <p:nvPr/>
        </p:nvSpPr>
        <p:spPr>
          <a:xfrm>
            <a:off x="3916392" y="3705921"/>
            <a:ext cx="2941607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Преимуществами официального трудоустройства 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являются:</a:t>
            </a:r>
            <a:endParaRPr lang="ru-RU" sz="16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pic>
        <p:nvPicPr>
          <p:cNvPr id="1032" name="Picture 8" descr="C:\Users\Inet2886\Desktop\650886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365" y="7961283"/>
            <a:ext cx="803805" cy="803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xmlns="" id="{0BE9EB17-6D0A-30D7-EC35-AFCA41ED691C}"/>
              </a:ext>
            </a:extLst>
          </p:cNvPr>
          <p:cNvSpPr/>
          <p:nvPr/>
        </p:nvSpPr>
        <p:spPr>
          <a:xfrm>
            <a:off x="-12032" y="1612700"/>
            <a:ext cx="6870032" cy="1646315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6BCC"/>
              </a:solidFill>
            </a:endParaRPr>
          </a:p>
        </p:txBody>
      </p:sp>
      <p:pic>
        <p:nvPicPr>
          <p:cNvPr id="1026" name="Picture 2" descr="C:\Users\Inet2886\Downloads\IMG_6574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108" y="1794075"/>
            <a:ext cx="3094892" cy="232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4618893" y="673957"/>
            <a:ext cx="223910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rostrud.gov.ru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621708" y="963420"/>
            <a:ext cx="10949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sfr.gov.ru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38FD9469-AF5E-EA00-322B-A9E52273EE4B}"/>
              </a:ext>
            </a:extLst>
          </p:cNvPr>
          <p:cNvSpPr txBox="1"/>
          <p:nvPr/>
        </p:nvSpPr>
        <p:spPr>
          <a:xfrm>
            <a:off x="178131" y="9010097"/>
            <a:ext cx="6501739" cy="74379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Телефоны контакт ‑ центра: </a:t>
            </a:r>
          </a:p>
          <a:p>
            <a:pPr algn="ctr">
              <a:spcAft>
                <a:spcPts val="200"/>
              </a:spcAft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 Социального фонда России 8-800-10-000-01</a:t>
            </a:r>
          </a:p>
          <a:p>
            <a:pPr algn="ctr">
              <a:spcAft>
                <a:spcPts val="200"/>
              </a:spcAft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 Федеральной службы по труду и занятости 8-800-</a:t>
            </a:r>
            <a:r>
              <a:rPr lang="en-US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707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</a:t>
            </a:r>
            <a:r>
              <a:rPr lang="en-US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88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</a:t>
            </a:r>
            <a:r>
              <a:rPr lang="en-US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41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21" name="Нашивка 20"/>
          <p:cNvSpPr/>
          <p:nvPr/>
        </p:nvSpPr>
        <p:spPr>
          <a:xfrm>
            <a:off x="293076" y="4855117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Нашивка 21"/>
          <p:cNvSpPr/>
          <p:nvPr/>
        </p:nvSpPr>
        <p:spPr>
          <a:xfrm>
            <a:off x="270737" y="5585044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Нашивка 22"/>
          <p:cNvSpPr/>
          <p:nvPr/>
        </p:nvSpPr>
        <p:spPr>
          <a:xfrm>
            <a:off x="247292" y="6931430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Нашивка 23"/>
          <p:cNvSpPr/>
          <p:nvPr/>
        </p:nvSpPr>
        <p:spPr>
          <a:xfrm>
            <a:off x="250388" y="6277356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3A51D8A3-26E9-A208-EA84-3B7273748F1E}"/>
              </a:ext>
            </a:extLst>
          </p:cNvPr>
          <p:cNvSpPr txBox="1"/>
          <p:nvPr/>
        </p:nvSpPr>
        <p:spPr>
          <a:xfrm>
            <a:off x="542698" y="4778761"/>
            <a:ext cx="3186043" cy="69249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задержка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выплаты заработной платы или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её невыплата полностью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3A51D8A3-26E9-A208-EA84-3B7273748F1E}"/>
              </a:ext>
            </a:extLst>
          </p:cNvPr>
          <p:cNvSpPr txBox="1"/>
          <p:nvPr/>
        </p:nvSpPr>
        <p:spPr>
          <a:xfrm>
            <a:off x="534376" y="6901676"/>
            <a:ext cx="3344636" cy="2308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отсутствие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социальных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гарантий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3A51D8A3-26E9-A208-EA84-3B7273748F1E}"/>
              </a:ext>
            </a:extLst>
          </p:cNvPr>
          <p:cNvSpPr txBox="1"/>
          <p:nvPr/>
        </p:nvSpPr>
        <p:spPr>
          <a:xfrm>
            <a:off x="525086" y="6252041"/>
            <a:ext cx="3344636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отказ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 получении налоговых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вычетов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3A51D8A3-26E9-A208-EA84-3B7273748F1E}"/>
              </a:ext>
            </a:extLst>
          </p:cNvPr>
          <p:cNvSpPr txBox="1"/>
          <p:nvPr/>
        </p:nvSpPr>
        <p:spPr>
          <a:xfrm>
            <a:off x="557822" y="5525651"/>
            <a:ext cx="3344636" cy="69249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отсутствие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возможности получить банковский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кредит на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выгодных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условиях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3A51D8A3-26E9-A208-EA84-3B7273748F1E}"/>
              </a:ext>
            </a:extLst>
          </p:cNvPr>
          <p:cNvSpPr txBox="1"/>
          <p:nvPr/>
        </p:nvSpPr>
        <p:spPr>
          <a:xfrm>
            <a:off x="523317" y="7385863"/>
            <a:ext cx="3344636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безнаказанность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, самоуправство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работодателя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31" name="Нашивка 30"/>
          <p:cNvSpPr/>
          <p:nvPr/>
        </p:nvSpPr>
        <p:spPr>
          <a:xfrm>
            <a:off x="253041" y="7450341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Нашивка 31"/>
          <p:cNvSpPr/>
          <p:nvPr/>
        </p:nvSpPr>
        <p:spPr>
          <a:xfrm>
            <a:off x="3947802" y="4852242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3A51D8A3-26E9-A208-EA84-3B7273748F1E}"/>
              </a:ext>
            </a:extLst>
          </p:cNvPr>
          <p:cNvSpPr txBox="1"/>
          <p:nvPr/>
        </p:nvSpPr>
        <p:spPr>
          <a:xfrm>
            <a:off x="4203865" y="4752220"/>
            <a:ext cx="2654135" cy="69249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официальная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заработная плата и получение гарантированных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выплат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3A51D8A3-26E9-A208-EA84-3B7273748F1E}"/>
              </a:ext>
            </a:extLst>
          </p:cNvPr>
          <p:cNvSpPr txBox="1"/>
          <p:nvPr/>
        </p:nvSpPr>
        <p:spPr>
          <a:xfrm>
            <a:off x="4215741" y="5531845"/>
            <a:ext cx="2493818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оплачиваемый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больничный лист и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отпуск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3A51D8A3-26E9-A208-EA84-3B7273748F1E}"/>
              </a:ext>
            </a:extLst>
          </p:cNvPr>
          <p:cNvSpPr txBox="1"/>
          <p:nvPr/>
        </p:nvSpPr>
        <p:spPr>
          <a:xfrm>
            <a:off x="4239491" y="6167988"/>
            <a:ext cx="2779536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получение социальных налоговых вычетов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3A51D8A3-26E9-A208-EA84-3B7273748F1E}"/>
              </a:ext>
            </a:extLst>
          </p:cNvPr>
          <p:cNvSpPr txBox="1"/>
          <p:nvPr/>
        </p:nvSpPr>
        <p:spPr>
          <a:xfrm>
            <a:off x="4224068" y="6809593"/>
            <a:ext cx="2481531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право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на получение пенсии и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выплату пособий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  <a:cs typeface="Poppins" panose="00000500000000000000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3A51D8A3-26E9-A208-EA84-3B7273748F1E}"/>
              </a:ext>
            </a:extLst>
          </p:cNvPr>
          <p:cNvSpPr txBox="1"/>
          <p:nvPr/>
        </p:nvSpPr>
        <p:spPr>
          <a:xfrm>
            <a:off x="4232693" y="7367060"/>
            <a:ext cx="2548932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юридическая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защита трудовых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отношений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  <a:cs typeface="Poppins" panose="00000500000000000000" pitchFamily="2" charset="0"/>
            </a:endParaRPr>
          </a:p>
        </p:txBody>
      </p:sp>
      <p:sp>
        <p:nvSpPr>
          <p:cNvPr id="38" name="Нашивка 37"/>
          <p:cNvSpPr/>
          <p:nvPr/>
        </p:nvSpPr>
        <p:spPr>
          <a:xfrm>
            <a:off x="3933051" y="5567488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Нашивка 38"/>
          <p:cNvSpPr/>
          <p:nvPr/>
        </p:nvSpPr>
        <p:spPr>
          <a:xfrm>
            <a:off x="3942050" y="6289232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0" name="Нашивка 39"/>
          <p:cNvSpPr/>
          <p:nvPr/>
        </p:nvSpPr>
        <p:spPr>
          <a:xfrm>
            <a:off x="3939176" y="6931211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1" name="Нашивка 40"/>
          <p:cNvSpPr/>
          <p:nvPr/>
        </p:nvSpPr>
        <p:spPr>
          <a:xfrm>
            <a:off x="3939174" y="7474672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29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7018</TotalTime>
  <Words>126</Words>
  <Application>Microsoft Office PowerPoint</Application>
  <PresentationFormat>Лист A4 (210x297 мм)</PresentationFormat>
  <Paragraphs>24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Hamlet Markarian</dc:creator>
  <cp:lastModifiedBy>Санкичева Татьяна Викторовна</cp:lastModifiedBy>
  <cp:revision>333</cp:revision>
  <cp:lastPrinted>2024-08-27T13:34:20Z</cp:lastPrinted>
  <dcterms:created xsi:type="dcterms:W3CDTF">2023-03-21T12:09:25Z</dcterms:created>
  <dcterms:modified xsi:type="dcterms:W3CDTF">2025-11-12T12:26:43Z</dcterms:modified>
</cp:coreProperties>
</file>