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sldIdLst>
    <p:sldId id="267" r:id="rId2"/>
    <p:sldId id="268" r:id="rId3"/>
  </p:sldIdLst>
  <p:sldSz cx="11052175" cy="7920038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494FC"/>
    <a:srgbClr val="FFFFFF"/>
    <a:srgbClr val="EBF3F8"/>
    <a:srgbClr val="EAF2FF"/>
    <a:srgbClr val="FBFCFF"/>
    <a:srgbClr val="69A0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0" d="100"/>
          <a:sy n="80" d="100"/>
        </p:scale>
        <p:origin x="-930" y="-396"/>
      </p:cViewPr>
      <p:guideLst>
        <p:guide orient="horz" pos="2494"/>
        <p:guide pos="34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8F65B8-1126-4ED6-BC88-5E4827433E21}" type="datetimeFigureOut">
              <a:rPr lang="ru-RU" smtClean="0"/>
              <a:pPr/>
              <a:t>12.11.2025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957513" y="857250"/>
            <a:ext cx="322897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0C2180-7F1F-46D2-8BDA-59FA0519B8F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5732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1pPr>
    <a:lvl2pPr marL="475214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2pPr>
    <a:lvl3pPr marL="950427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3pPr>
    <a:lvl4pPr marL="1425641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4pPr>
    <a:lvl5pPr marL="1900855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5pPr>
    <a:lvl6pPr marL="2376068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6pPr>
    <a:lvl7pPr marL="2851282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7pPr>
    <a:lvl8pPr marL="3326496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8pPr>
    <a:lvl9pPr marL="3801709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внешняя сторон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" name="Группа 121">
            <a:extLst>
              <a:ext uri="{FF2B5EF4-FFF2-40B4-BE49-F238E27FC236}">
                <a16:creationId xmlns:a16="http://schemas.microsoft.com/office/drawing/2014/main" xmlns="" id="{A5BD746B-49C1-7066-C14E-77D15CDC7644}"/>
              </a:ext>
            </a:extLst>
          </p:cNvPr>
          <p:cNvGrpSpPr/>
          <p:nvPr userDrawn="1"/>
        </p:nvGrpSpPr>
        <p:grpSpPr>
          <a:xfrm>
            <a:off x="-446891" y="-426030"/>
            <a:ext cx="11942445" cy="8776280"/>
            <a:chOff x="-446891" y="-426030"/>
            <a:chExt cx="11942445" cy="8776280"/>
          </a:xfrm>
        </p:grpSpPr>
        <p:grpSp>
          <p:nvGrpSpPr>
            <p:cNvPr id="119" name="Группа 118">
              <a:extLst>
                <a:ext uri="{FF2B5EF4-FFF2-40B4-BE49-F238E27FC236}">
                  <a16:creationId xmlns:a16="http://schemas.microsoft.com/office/drawing/2014/main" xmlns="" id="{F9A51A81-CCA0-FC16-8442-D5C408DA3623}"/>
                </a:ext>
              </a:extLst>
            </p:cNvPr>
            <p:cNvGrpSpPr/>
            <p:nvPr/>
          </p:nvGrpSpPr>
          <p:grpSpPr>
            <a:xfrm>
              <a:off x="-446891" y="7740019"/>
              <a:ext cx="11942445" cy="0"/>
              <a:chOff x="-446891" y="7742014"/>
              <a:chExt cx="11942445" cy="0"/>
            </a:xfrm>
          </p:grpSpPr>
          <p:cxnSp>
            <p:nvCxnSpPr>
              <p:cNvPr id="16" name="Прямая соединительная линия 15">
                <a:extLst>
                  <a:ext uri="{FF2B5EF4-FFF2-40B4-BE49-F238E27FC236}">
                    <a16:creationId xmlns:a16="http://schemas.microsoft.com/office/drawing/2014/main" xmlns="" id="{93D2F17F-8C71-37CD-AFDB-1438BDC8A62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-446891" y="7742014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Прямая соединительная линия 17">
                <a:extLst>
                  <a:ext uri="{FF2B5EF4-FFF2-40B4-BE49-F238E27FC236}">
                    <a16:creationId xmlns:a16="http://schemas.microsoft.com/office/drawing/2014/main" xmlns="" id="{2DD2B811-C57F-2434-B9AC-F2CE741B36D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924838" y="7742014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8" name="Группа 117">
              <a:extLst>
                <a:ext uri="{FF2B5EF4-FFF2-40B4-BE49-F238E27FC236}">
                  <a16:creationId xmlns:a16="http://schemas.microsoft.com/office/drawing/2014/main" xmlns="" id="{E5742C2A-4A69-4586-7C38-AA8B0929A133}"/>
                </a:ext>
              </a:extLst>
            </p:cNvPr>
            <p:cNvGrpSpPr/>
            <p:nvPr/>
          </p:nvGrpSpPr>
          <p:grpSpPr>
            <a:xfrm>
              <a:off x="-446891" y="180019"/>
              <a:ext cx="11942445" cy="0"/>
              <a:chOff x="-446891" y="179388"/>
              <a:chExt cx="11942445" cy="0"/>
            </a:xfrm>
          </p:grpSpPr>
          <p:cxnSp>
            <p:nvCxnSpPr>
              <p:cNvPr id="17" name="Прямая соединительная линия 16">
                <a:extLst>
                  <a:ext uri="{FF2B5EF4-FFF2-40B4-BE49-F238E27FC236}">
                    <a16:creationId xmlns:a16="http://schemas.microsoft.com/office/drawing/2014/main" xmlns="" id="{7FC62D9B-F4D8-B11C-2955-8EF82B2D493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924838" y="179388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Прямая соединительная линия 13">
                <a:extLst>
                  <a:ext uri="{FF2B5EF4-FFF2-40B4-BE49-F238E27FC236}">
                    <a16:creationId xmlns:a16="http://schemas.microsoft.com/office/drawing/2014/main" xmlns="" id="{20A47AB8-41F8-7DD5-A652-5F6CC87BCE5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-446891" y="179388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6" name="Группа 115">
              <a:extLst>
                <a:ext uri="{FF2B5EF4-FFF2-40B4-BE49-F238E27FC236}">
                  <a16:creationId xmlns:a16="http://schemas.microsoft.com/office/drawing/2014/main" xmlns="" id="{1CFD5552-C830-25E0-9EAE-DB5140B4434E}"/>
                </a:ext>
              </a:extLst>
            </p:cNvPr>
            <p:cNvGrpSpPr/>
            <p:nvPr/>
          </p:nvGrpSpPr>
          <p:grpSpPr>
            <a:xfrm>
              <a:off x="180502" y="-426030"/>
              <a:ext cx="0" cy="8776280"/>
              <a:chOff x="166687" y="-426030"/>
              <a:chExt cx="0" cy="8776280"/>
            </a:xfrm>
          </p:grpSpPr>
          <p:cxnSp>
            <p:nvCxnSpPr>
              <p:cNvPr id="22" name="Прямая соединительная линия 21">
                <a:extLst>
                  <a:ext uri="{FF2B5EF4-FFF2-40B4-BE49-F238E27FC236}">
                    <a16:creationId xmlns:a16="http://schemas.microsoft.com/office/drawing/2014/main" xmlns="" id="{F158E3A4-27AA-CD68-8340-CBBA7683EF8A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-118671" y="-14067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Прямая соединительная линия 22">
                <a:extLst>
                  <a:ext uri="{FF2B5EF4-FFF2-40B4-BE49-F238E27FC236}">
                    <a16:creationId xmlns:a16="http://schemas.microsoft.com/office/drawing/2014/main" xmlns="" id="{3C4FD4A1-033E-BA45-B80F-31EF601024FA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-118671" y="806489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7" name="Группа 116">
              <a:extLst>
                <a:ext uri="{FF2B5EF4-FFF2-40B4-BE49-F238E27FC236}">
                  <a16:creationId xmlns:a16="http://schemas.microsoft.com/office/drawing/2014/main" xmlns="" id="{191FE07C-010A-FE93-A414-C40D5C72A01B}"/>
                </a:ext>
              </a:extLst>
            </p:cNvPr>
            <p:cNvGrpSpPr/>
            <p:nvPr/>
          </p:nvGrpSpPr>
          <p:grpSpPr>
            <a:xfrm>
              <a:off x="10871672" y="-426030"/>
              <a:ext cx="0" cy="8776280"/>
              <a:chOff x="10891206" y="-426030"/>
              <a:chExt cx="0" cy="8776280"/>
            </a:xfrm>
          </p:grpSpPr>
          <p:cxnSp>
            <p:nvCxnSpPr>
              <p:cNvPr id="24" name="Прямая соединительная линия 23">
                <a:extLst>
                  <a:ext uri="{FF2B5EF4-FFF2-40B4-BE49-F238E27FC236}">
                    <a16:creationId xmlns:a16="http://schemas.microsoft.com/office/drawing/2014/main" xmlns="" id="{5605AEC0-0049-4B56-0B90-198701FDFAFD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10605848" y="-14067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Прямая соединительная линия 24">
                <a:extLst>
                  <a:ext uri="{FF2B5EF4-FFF2-40B4-BE49-F238E27FC236}">
                    <a16:creationId xmlns:a16="http://schemas.microsoft.com/office/drawing/2014/main" xmlns="" id="{8246FFD6-1CFF-D738-2CA3-4EDE86866A27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10605848" y="806489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1" name="Группа 120">
              <a:extLst>
                <a:ext uri="{FF2B5EF4-FFF2-40B4-BE49-F238E27FC236}">
                  <a16:creationId xmlns:a16="http://schemas.microsoft.com/office/drawing/2014/main" xmlns="" id="{BADF7AA3-ADF1-7FAA-6688-F55B8C7B11ED}"/>
                </a:ext>
              </a:extLst>
            </p:cNvPr>
            <p:cNvGrpSpPr/>
            <p:nvPr/>
          </p:nvGrpSpPr>
          <p:grpSpPr>
            <a:xfrm>
              <a:off x="7271672" y="-426030"/>
              <a:ext cx="0" cy="8776280"/>
              <a:chOff x="7257027" y="-426030"/>
              <a:chExt cx="0" cy="8776280"/>
            </a:xfrm>
          </p:grpSpPr>
          <p:cxnSp>
            <p:nvCxnSpPr>
              <p:cNvPr id="32" name="Прямая соединительная линия 31">
                <a:extLst>
                  <a:ext uri="{FF2B5EF4-FFF2-40B4-BE49-F238E27FC236}">
                    <a16:creationId xmlns:a16="http://schemas.microsoft.com/office/drawing/2014/main" xmlns="" id="{75C93750-5C1F-BA96-F5CE-B22C0AFC5A9C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6971669" y="-14067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Прямая соединительная линия 32">
                <a:extLst>
                  <a:ext uri="{FF2B5EF4-FFF2-40B4-BE49-F238E27FC236}">
                    <a16:creationId xmlns:a16="http://schemas.microsoft.com/office/drawing/2014/main" xmlns="" id="{81679FA3-4042-81F1-66C1-D81674F3D03D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6971669" y="806489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0" name="Группа 119">
              <a:extLst>
                <a:ext uri="{FF2B5EF4-FFF2-40B4-BE49-F238E27FC236}">
                  <a16:creationId xmlns:a16="http://schemas.microsoft.com/office/drawing/2014/main" xmlns="" id="{97FE309A-8470-49B5-67F4-87FCEA619840}"/>
                </a:ext>
              </a:extLst>
            </p:cNvPr>
            <p:cNvGrpSpPr/>
            <p:nvPr/>
          </p:nvGrpSpPr>
          <p:grpSpPr>
            <a:xfrm>
              <a:off x="3725672" y="-426030"/>
              <a:ext cx="0" cy="8776280"/>
              <a:chOff x="3711857" y="-426030"/>
              <a:chExt cx="0" cy="8776280"/>
            </a:xfrm>
          </p:grpSpPr>
          <p:cxnSp>
            <p:nvCxnSpPr>
              <p:cNvPr id="35" name="Прямая соединительная линия 34">
                <a:extLst>
                  <a:ext uri="{FF2B5EF4-FFF2-40B4-BE49-F238E27FC236}">
                    <a16:creationId xmlns:a16="http://schemas.microsoft.com/office/drawing/2014/main" xmlns="" id="{448AD55E-1F54-AECD-D0F6-5DA5995E16FA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3426499" y="-14067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Прямая соединительная линия 35">
                <a:extLst>
                  <a:ext uri="{FF2B5EF4-FFF2-40B4-BE49-F238E27FC236}">
                    <a16:creationId xmlns:a16="http://schemas.microsoft.com/office/drawing/2014/main" xmlns="" id="{8C5920CC-EED3-44FE-BDF6-E4FF25A7D331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3426499" y="806489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535873585"/>
      </p:ext>
    </p:extLst>
  </p:cSld>
  <p:clrMapOvr>
    <a:masterClrMapping/>
  </p:clrMapOvr>
  <p:extLst>
    <p:ext uri="{DCECCB84-F9BA-43D5-87BE-67443E8EF086}">
      <p15:sldGuideLst xmlns=""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внутренняя сторон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" name="Группа 121">
            <a:extLst>
              <a:ext uri="{FF2B5EF4-FFF2-40B4-BE49-F238E27FC236}">
                <a16:creationId xmlns:a16="http://schemas.microsoft.com/office/drawing/2014/main" xmlns="" id="{A5BD746B-49C1-7066-C14E-77D15CDC7644}"/>
              </a:ext>
            </a:extLst>
          </p:cNvPr>
          <p:cNvGrpSpPr/>
          <p:nvPr userDrawn="1"/>
        </p:nvGrpSpPr>
        <p:grpSpPr>
          <a:xfrm flipH="1">
            <a:off x="-446891" y="-426030"/>
            <a:ext cx="11942445" cy="8776280"/>
            <a:chOff x="-446891" y="-426030"/>
            <a:chExt cx="11942445" cy="8776280"/>
          </a:xfrm>
        </p:grpSpPr>
        <p:grpSp>
          <p:nvGrpSpPr>
            <p:cNvPr id="119" name="Группа 118">
              <a:extLst>
                <a:ext uri="{FF2B5EF4-FFF2-40B4-BE49-F238E27FC236}">
                  <a16:creationId xmlns:a16="http://schemas.microsoft.com/office/drawing/2014/main" xmlns="" id="{F9A51A81-CCA0-FC16-8442-D5C408DA3623}"/>
                </a:ext>
              </a:extLst>
            </p:cNvPr>
            <p:cNvGrpSpPr/>
            <p:nvPr/>
          </p:nvGrpSpPr>
          <p:grpSpPr>
            <a:xfrm>
              <a:off x="-446891" y="7740019"/>
              <a:ext cx="11942445" cy="0"/>
              <a:chOff x="-446891" y="7742014"/>
              <a:chExt cx="11942445" cy="0"/>
            </a:xfrm>
          </p:grpSpPr>
          <p:cxnSp>
            <p:nvCxnSpPr>
              <p:cNvPr id="16" name="Прямая соединительная линия 15">
                <a:extLst>
                  <a:ext uri="{FF2B5EF4-FFF2-40B4-BE49-F238E27FC236}">
                    <a16:creationId xmlns:a16="http://schemas.microsoft.com/office/drawing/2014/main" xmlns="" id="{93D2F17F-8C71-37CD-AFDB-1438BDC8A62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-446891" y="7742014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Прямая соединительная линия 17">
                <a:extLst>
                  <a:ext uri="{FF2B5EF4-FFF2-40B4-BE49-F238E27FC236}">
                    <a16:creationId xmlns:a16="http://schemas.microsoft.com/office/drawing/2014/main" xmlns="" id="{2DD2B811-C57F-2434-B9AC-F2CE741B36D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924838" y="7742014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8" name="Группа 117">
              <a:extLst>
                <a:ext uri="{FF2B5EF4-FFF2-40B4-BE49-F238E27FC236}">
                  <a16:creationId xmlns:a16="http://schemas.microsoft.com/office/drawing/2014/main" xmlns="" id="{E5742C2A-4A69-4586-7C38-AA8B0929A133}"/>
                </a:ext>
              </a:extLst>
            </p:cNvPr>
            <p:cNvGrpSpPr/>
            <p:nvPr/>
          </p:nvGrpSpPr>
          <p:grpSpPr>
            <a:xfrm>
              <a:off x="-446891" y="180019"/>
              <a:ext cx="11942445" cy="0"/>
              <a:chOff x="-446891" y="179388"/>
              <a:chExt cx="11942445" cy="0"/>
            </a:xfrm>
          </p:grpSpPr>
          <p:cxnSp>
            <p:nvCxnSpPr>
              <p:cNvPr id="17" name="Прямая соединительная линия 16">
                <a:extLst>
                  <a:ext uri="{FF2B5EF4-FFF2-40B4-BE49-F238E27FC236}">
                    <a16:creationId xmlns:a16="http://schemas.microsoft.com/office/drawing/2014/main" xmlns="" id="{7FC62D9B-F4D8-B11C-2955-8EF82B2D493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0924838" y="179388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Прямая соединительная линия 13">
                <a:extLst>
                  <a:ext uri="{FF2B5EF4-FFF2-40B4-BE49-F238E27FC236}">
                    <a16:creationId xmlns:a16="http://schemas.microsoft.com/office/drawing/2014/main" xmlns="" id="{20A47AB8-41F8-7DD5-A652-5F6CC87BCE5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-446891" y="179388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6" name="Группа 115">
              <a:extLst>
                <a:ext uri="{FF2B5EF4-FFF2-40B4-BE49-F238E27FC236}">
                  <a16:creationId xmlns:a16="http://schemas.microsoft.com/office/drawing/2014/main" xmlns="" id="{1CFD5552-C830-25E0-9EAE-DB5140B4434E}"/>
                </a:ext>
              </a:extLst>
            </p:cNvPr>
            <p:cNvGrpSpPr/>
            <p:nvPr/>
          </p:nvGrpSpPr>
          <p:grpSpPr>
            <a:xfrm>
              <a:off x="180502" y="-426030"/>
              <a:ext cx="0" cy="8776280"/>
              <a:chOff x="166687" y="-426030"/>
              <a:chExt cx="0" cy="8776280"/>
            </a:xfrm>
          </p:grpSpPr>
          <p:cxnSp>
            <p:nvCxnSpPr>
              <p:cNvPr id="22" name="Прямая соединительная линия 21">
                <a:extLst>
                  <a:ext uri="{FF2B5EF4-FFF2-40B4-BE49-F238E27FC236}">
                    <a16:creationId xmlns:a16="http://schemas.microsoft.com/office/drawing/2014/main" xmlns="" id="{F158E3A4-27AA-CD68-8340-CBBA7683EF8A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-118671" y="-14067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Прямая соединительная линия 22">
                <a:extLst>
                  <a:ext uri="{FF2B5EF4-FFF2-40B4-BE49-F238E27FC236}">
                    <a16:creationId xmlns:a16="http://schemas.microsoft.com/office/drawing/2014/main" xmlns="" id="{3C4FD4A1-033E-BA45-B80F-31EF601024FA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-118671" y="806489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7" name="Группа 116">
              <a:extLst>
                <a:ext uri="{FF2B5EF4-FFF2-40B4-BE49-F238E27FC236}">
                  <a16:creationId xmlns:a16="http://schemas.microsoft.com/office/drawing/2014/main" xmlns="" id="{191FE07C-010A-FE93-A414-C40D5C72A01B}"/>
                </a:ext>
              </a:extLst>
            </p:cNvPr>
            <p:cNvGrpSpPr/>
            <p:nvPr/>
          </p:nvGrpSpPr>
          <p:grpSpPr>
            <a:xfrm>
              <a:off x="10871672" y="-426030"/>
              <a:ext cx="0" cy="8776280"/>
              <a:chOff x="10891206" y="-426030"/>
              <a:chExt cx="0" cy="8776280"/>
            </a:xfrm>
          </p:grpSpPr>
          <p:cxnSp>
            <p:nvCxnSpPr>
              <p:cNvPr id="24" name="Прямая соединительная линия 23">
                <a:extLst>
                  <a:ext uri="{FF2B5EF4-FFF2-40B4-BE49-F238E27FC236}">
                    <a16:creationId xmlns:a16="http://schemas.microsoft.com/office/drawing/2014/main" xmlns="" id="{5605AEC0-0049-4B56-0B90-198701FDFAFD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10605848" y="-14067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Прямая соединительная линия 24">
                <a:extLst>
                  <a:ext uri="{FF2B5EF4-FFF2-40B4-BE49-F238E27FC236}">
                    <a16:creationId xmlns:a16="http://schemas.microsoft.com/office/drawing/2014/main" xmlns="" id="{8246FFD6-1CFF-D738-2CA3-4EDE86866A27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10605848" y="806489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1" name="Группа 120">
              <a:extLst>
                <a:ext uri="{FF2B5EF4-FFF2-40B4-BE49-F238E27FC236}">
                  <a16:creationId xmlns:a16="http://schemas.microsoft.com/office/drawing/2014/main" xmlns="" id="{BADF7AA3-ADF1-7FAA-6688-F55B8C7B11ED}"/>
                </a:ext>
              </a:extLst>
            </p:cNvPr>
            <p:cNvGrpSpPr/>
            <p:nvPr/>
          </p:nvGrpSpPr>
          <p:grpSpPr>
            <a:xfrm>
              <a:off x="7271672" y="-426030"/>
              <a:ext cx="0" cy="8776280"/>
              <a:chOff x="7257027" y="-426030"/>
              <a:chExt cx="0" cy="8776280"/>
            </a:xfrm>
          </p:grpSpPr>
          <p:cxnSp>
            <p:nvCxnSpPr>
              <p:cNvPr id="32" name="Прямая соединительная линия 31">
                <a:extLst>
                  <a:ext uri="{FF2B5EF4-FFF2-40B4-BE49-F238E27FC236}">
                    <a16:creationId xmlns:a16="http://schemas.microsoft.com/office/drawing/2014/main" xmlns="" id="{75C93750-5C1F-BA96-F5CE-B22C0AFC5A9C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6971669" y="-14067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Прямая соединительная линия 32">
                <a:extLst>
                  <a:ext uri="{FF2B5EF4-FFF2-40B4-BE49-F238E27FC236}">
                    <a16:creationId xmlns:a16="http://schemas.microsoft.com/office/drawing/2014/main" xmlns="" id="{81679FA3-4042-81F1-66C1-D81674F3D03D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6971669" y="806489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0" name="Группа 119">
              <a:extLst>
                <a:ext uri="{FF2B5EF4-FFF2-40B4-BE49-F238E27FC236}">
                  <a16:creationId xmlns:a16="http://schemas.microsoft.com/office/drawing/2014/main" xmlns="" id="{97FE309A-8470-49B5-67F4-87FCEA619840}"/>
                </a:ext>
              </a:extLst>
            </p:cNvPr>
            <p:cNvGrpSpPr/>
            <p:nvPr/>
          </p:nvGrpSpPr>
          <p:grpSpPr>
            <a:xfrm>
              <a:off x="3725672" y="-426030"/>
              <a:ext cx="0" cy="8776280"/>
              <a:chOff x="3711857" y="-426030"/>
              <a:chExt cx="0" cy="8776280"/>
            </a:xfrm>
          </p:grpSpPr>
          <p:cxnSp>
            <p:nvCxnSpPr>
              <p:cNvPr id="35" name="Прямая соединительная линия 34">
                <a:extLst>
                  <a:ext uri="{FF2B5EF4-FFF2-40B4-BE49-F238E27FC236}">
                    <a16:creationId xmlns:a16="http://schemas.microsoft.com/office/drawing/2014/main" xmlns="" id="{448AD55E-1F54-AECD-D0F6-5DA5995E16FA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3426499" y="-14067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Прямая соединительная линия 35">
                <a:extLst>
                  <a:ext uri="{FF2B5EF4-FFF2-40B4-BE49-F238E27FC236}">
                    <a16:creationId xmlns:a16="http://schemas.microsoft.com/office/drawing/2014/main" xmlns="" id="{8C5920CC-EED3-44FE-BDF6-E4FF25A7D331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>
                <a:off x="3426499" y="806489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795014612"/>
      </p:ext>
    </p:extLst>
  </p:cSld>
  <p:clrMapOvr>
    <a:masterClrMapping/>
  </p:clrMapOvr>
  <p:extLst>
    <p:ext uri="{DCECCB84-F9BA-43D5-87BE-67443E8EF086}">
      <p15:sldGuideLst xmlns=""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25223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</p:sldLayoutIdLst>
  <p:txStyles>
    <p:titleStyle>
      <a:lvl1pPr algn="l" defTabSz="1056041" rtl="0" eaLnBrk="1" latinLnBrk="0" hangingPunct="1">
        <a:lnSpc>
          <a:spcPct val="90000"/>
        </a:lnSpc>
        <a:spcBef>
          <a:spcPct val="0"/>
        </a:spcBef>
        <a:buNone/>
        <a:defRPr sz="508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4010" indent="-264010" algn="l" defTabSz="1056041" rtl="0" eaLnBrk="1" latinLnBrk="0" hangingPunct="1">
        <a:lnSpc>
          <a:spcPct val="90000"/>
        </a:lnSpc>
        <a:spcBef>
          <a:spcPts val="1155"/>
        </a:spcBef>
        <a:buFont typeface="Arial" panose="020B0604020202020204" pitchFamily="34" charset="0"/>
        <a:buChar char="•"/>
        <a:defRPr sz="3234" kern="1200">
          <a:solidFill>
            <a:schemeClr val="tx1"/>
          </a:solidFill>
          <a:latin typeface="+mn-lt"/>
          <a:ea typeface="+mn-ea"/>
          <a:cs typeface="+mn-cs"/>
        </a:defRPr>
      </a:lvl1pPr>
      <a:lvl2pPr marL="792030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772" kern="1200">
          <a:solidFill>
            <a:schemeClr val="tx1"/>
          </a:solidFill>
          <a:latin typeface="+mn-lt"/>
          <a:ea typeface="+mn-ea"/>
          <a:cs typeface="+mn-cs"/>
        </a:defRPr>
      </a:lvl2pPr>
      <a:lvl3pPr marL="1320051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310" kern="1200">
          <a:solidFill>
            <a:schemeClr val="tx1"/>
          </a:solidFill>
          <a:latin typeface="+mn-lt"/>
          <a:ea typeface="+mn-ea"/>
          <a:cs typeface="+mn-cs"/>
        </a:defRPr>
      </a:lvl3pPr>
      <a:lvl4pPr marL="1848071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4pPr>
      <a:lvl5pPr marL="2376091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5pPr>
      <a:lvl6pPr marL="290411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6pPr>
      <a:lvl7pPr marL="343213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7pPr>
      <a:lvl8pPr marL="396015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8pPr>
      <a:lvl9pPr marL="448817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1pPr>
      <a:lvl2pPr marL="528020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2pPr>
      <a:lvl3pPr marL="105604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3pPr>
      <a:lvl4pPr marL="158406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4pPr>
      <a:lvl5pPr marL="211208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5pPr>
      <a:lvl6pPr marL="264010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6pPr>
      <a:lvl7pPr marL="3168122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7pPr>
      <a:lvl8pPr marL="3696142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8pPr>
      <a:lvl9pPr marL="4224162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=""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13" Type="http://schemas.openxmlformats.org/officeDocument/2006/relationships/image" Target="../media/image7.png"/><Relationship Id="rId7" Type="http://schemas.openxmlformats.org/officeDocument/2006/relationships/image" Target="../media/image2.svg"/><Relationship Id="rId12" Type="http://schemas.openxmlformats.org/officeDocument/2006/relationships/image" Target="../media/image6.gif"/><Relationship Id="rId17" Type="http://schemas.openxmlformats.org/officeDocument/2006/relationships/image" Target="../media/image11.png"/><Relationship Id="rId2" Type="http://schemas.openxmlformats.org/officeDocument/2006/relationships/image" Target="../media/image1.png"/><Relationship Id="rId16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11" Type="http://schemas.openxmlformats.org/officeDocument/2006/relationships/image" Target="../media/image5.gif"/><Relationship Id="rId24" Type="http://schemas.openxmlformats.org/officeDocument/2006/relationships/image" Target="../media/image12.png"/><Relationship Id="rId15" Type="http://schemas.openxmlformats.org/officeDocument/2006/relationships/image" Target="../media/image9.gif"/><Relationship Id="rId23" Type="http://schemas.openxmlformats.org/officeDocument/2006/relationships/image" Target="../media/image2.svg"/><Relationship Id="rId10" Type="http://schemas.openxmlformats.org/officeDocument/2006/relationships/image" Target="../media/image4.png"/><Relationship Id="rId9" Type="http://schemas.openxmlformats.org/officeDocument/2006/relationships/image" Target="../media/image3.jpeg"/><Relationship Id="rId14" Type="http://schemas.openxmlformats.org/officeDocument/2006/relationships/image" Target="../media/image8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4FB6327C-1B8C-2BED-BAB1-0E22938BB1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Овал 27"/>
          <p:cNvSpPr/>
          <p:nvPr/>
        </p:nvSpPr>
        <p:spPr>
          <a:xfrm>
            <a:off x="7846827" y="361508"/>
            <a:ext cx="542261" cy="53162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01D5B0CB-3850-2CEE-6B52-F6C65BE08E64}"/>
              </a:ext>
            </a:extLst>
          </p:cNvPr>
          <p:cNvSpPr txBox="1"/>
          <p:nvPr/>
        </p:nvSpPr>
        <p:spPr>
          <a:xfrm>
            <a:off x="7722382" y="1704717"/>
            <a:ext cx="3677491" cy="129266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tabLst>
                <a:tab pos="1616075" algn="l"/>
              </a:tabLst>
            </a:pPr>
            <a:r>
              <a:rPr lang="ru-RU" sz="2100" b="1" dirty="0" smtClean="0">
                <a:solidFill>
                  <a:srgbClr val="0070C0"/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ОФИЦИАЛЬНОЕ ТРУДОУСТРОЙСТВО –</a:t>
            </a:r>
          </a:p>
          <a:p>
            <a:r>
              <a:rPr lang="ru-RU" sz="21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это ваша безопасность </a:t>
            </a:r>
          </a:p>
          <a:p>
            <a:endParaRPr lang="ru-RU" sz="2100" dirty="0">
              <a:solidFill>
                <a:srgbClr val="0070C0"/>
              </a:solidFill>
              <a:latin typeface="Golos Text" panose="020B0503020202020204" pitchFamily="34" charset="0"/>
              <a:ea typeface="Golos Text" panose="020B0503020202020204" pitchFamily="34" charset="0"/>
            </a:endParaRPr>
          </a:p>
        </p:txBody>
      </p:sp>
      <p:sp>
        <p:nvSpPr>
          <p:cNvPr id="107" name="Прямоугольник: скругленные углы 106">
            <a:extLst>
              <a:ext uri="{FF2B5EF4-FFF2-40B4-BE49-F238E27FC236}">
                <a16:creationId xmlns:a16="http://schemas.microsoft.com/office/drawing/2014/main" xmlns="" id="{5F7F2230-7191-7F51-AE19-CF554D67D4D2}"/>
              </a:ext>
            </a:extLst>
          </p:cNvPr>
          <p:cNvSpPr/>
          <p:nvPr/>
        </p:nvSpPr>
        <p:spPr>
          <a:xfrm>
            <a:off x="332509" y="398225"/>
            <a:ext cx="2873829" cy="1311821"/>
          </a:xfrm>
          <a:prstGeom prst="roundRect">
            <a:avLst>
              <a:gd name="adj" fmla="val 11667"/>
            </a:avLst>
          </a:prstGeom>
          <a:solidFill>
            <a:srgbClr val="5494FC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108000" rIns="108000" bIns="0" rtlCol="0" anchor="ctr" anchorCtr="0"/>
          <a:lstStyle/>
          <a:p>
            <a:pPr algn="ctr" defTabSz="956973">
              <a:spcAft>
                <a:spcPts val="800"/>
              </a:spcAft>
              <a:defRPr/>
            </a:pPr>
            <a:r>
              <a:rPr lang="ru-RU" sz="15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С 01.01.2025</a:t>
            </a:r>
            <a:r>
              <a:rPr lang="en-US" sz="15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 </a:t>
            </a:r>
            <a:r>
              <a:rPr lang="ru-RU" sz="15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создан Реестр недобросовестных работодателей.</a:t>
            </a:r>
            <a:endParaRPr lang="ru-RU" sz="1500" b="1" dirty="0">
              <a:solidFill>
                <a:schemeClr val="tx1">
                  <a:lumMod val="85000"/>
                  <a:lumOff val="15000"/>
                </a:schemeClr>
              </a:solidFill>
              <a:latin typeface="Golos Text" panose="020B0503020202020204" pitchFamily="34" charset="0"/>
              <a:ea typeface="Golos Text" panose="020B0503020202020204" pitchFamily="34" charset="0"/>
              <a:cs typeface="Poppins" panose="00000500000000000000" pitchFamily="2" charset="0"/>
            </a:endParaRPr>
          </a:p>
        </p:txBody>
      </p:sp>
      <p:pic>
        <p:nvPicPr>
          <p:cNvPr id="50" name="Graphic 9">
            <a:extLst>
              <a:ext uri="{FF2B5EF4-FFF2-40B4-BE49-F238E27FC236}">
                <a16:creationId xmlns="" xmlns:a16="http://schemas.microsoft.com/office/drawing/2014/main" id="{C4FF512C-2A48-FEE3-2F18-4839A66B98C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96DAC541-7B7A-43D3-8B79-37D633B846F1}">
                <asvg:svgBlip xmlns="" xmlns:asvg="http://schemas.microsoft.com/office/drawing/2016/SVG/main" r:embed="rId7"/>
              </a:ext>
            </a:extLst>
          </a:blip>
          <a:srcRect r="68290"/>
          <a:stretch/>
        </p:blipFill>
        <p:spPr>
          <a:xfrm>
            <a:off x="7645907" y="276852"/>
            <a:ext cx="765585" cy="769093"/>
          </a:xfrm>
          <a:prstGeom prst="rect">
            <a:avLst/>
          </a:prstGeom>
        </p:spPr>
      </p:pic>
      <p:sp>
        <p:nvSpPr>
          <p:cNvPr id="51" name="TextBox 50">
            <a:extLst>
              <a:ext uri="{FF2B5EF4-FFF2-40B4-BE49-F238E27FC236}">
                <a16:creationId xmlns:a16="http://schemas.microsoft.com/office/drawing/2014/main" xmlns="" id="{2C1376C9-914B-A8C0-9DB7-FCADAACBF5D1}"/>
              </a:ext>
            </a:extLst>
          </p:cNvPr>
          <p:cNvSpPr txBox="1"/>
          <p:nvPr/>
        </p:nvSpPr>
        <p:spPr>
          <a:xfrm>
            <a:off x="8411492" y="465510"/>
            <a:ext cx="2193173" cy="55399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ru-RU" sz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Межрайонная И</a:t>
            </a:r>
            <a:r>
              <a:rPr lang="ru-RU" sz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ФНС России № 2 по Ханты-Мансийскому автономному округу - Югре</a:t>
            </a:r>
            <a:endParaRPr lang="en-US" sz="1200" dirty="0" smtClean="0">
              <a:solidFill>
                <a:schemeClr val="tx1">
                  <a:lumMod val="85000"/>
                  <a:lumOff val="15000"/>
                </a:schemeClr>
              </a:solidFill>
              <a:latin typeface="Golos Text" pitchFamily="34" charset="0"/>
              <a:ea typeface="Golos Text" pitchFamily="34" charset="0"/>
            </a:endParaRPr>
          </a:p>
        </p:txBody>
      </p:sp>
      <p:pic>
        <p:nvPicPr>
          <p:cNvPr id="4" name="Picture 2" descr="C:\Users\Inet3018\Downloads\IMG_6584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308955" y="5263118"/>
            <a:ext cx="2863078" cy="882501"/>
          </a:xfrm>
          <a:prstGeom prst="rect">
            <a:avLst/>
          </a:prstGeom>
          <a:noFill/>
        </p:spPr>
      </p:pic>
      <p:pic>
        <p:nvPicPr>
          <p:cNvPr id="1027" name="Picture 3" descr="C:\Users\Inet3018\Downloads\IMG_6582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780461" y="1810602"/>
            <a:ext cx="1490846" cy="1496125"/>
          </a:xfrm>
          <a:prstGeom prst="rect">
            <a:avLst/>
          </a:prstGeom>
          <a:noFill/>
        </p:spPr>
      </p:pic>
      <p:pic>
        <p:nvPicPr>
          <p:cNvPr id="9" name="Picture 2" descr="C:\Users\Inet3018\Desktop\база\Логотип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153739" y="3646967"/>
            <a:ext cx="1111912" cy="1150688"/>
          </a:xfrm>
          <a:prstGeom prst="rect">
            <a:avLst/>
          </a:prstGeom>
          <a:noFill/>
        </p:spPr>
      </p:pic>
      <p:pic>
        <p:nvPicPr>
          <p:cNvPr id="10" name="Picture 3" descr="C:\Users\Inet3018\Desktop\фнс.gif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5816009" y="3657600"/>
            <a:ext cx="1095156" cy="1095156"/>
          </a:xfrm>
          <a:prstGeom prst="rect">
            <a:avLst/>
          </a:prstGeom>
          <a:noFill/>
        </p:spPr>
      </p:pic>
      <p:pic>
        <p:nvPicPr>
          <p:cNvPr id="11" name="Picture 4" descr="C:\Users\Inet3018\Desktop\сфр.gif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6124352" y="563525"/>
            <a:ext cx="1083415" cy="1083415"/>
          </a:xfrm>
          <a:prstGeom prst="rect">
            <a:avLst/>
          </a:prstGeom>
          <a:noFill/>
        </p:spPr>
      </p:pic>
      <p:pic>
        <p:nvPicPr>
          <p:cNvPr id="1028" name="Picture 4" descr="C:\Users\Inet3018\Downloads\IMG_6583.PN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933051" y="661605"/>
            <a:ext cx="1918031" cy="907539"/>
          </a:xfrm>
          <a:prstGeom prst="rect">
            <a:avLst/>
          </a:prstGeom>
          <a:noFill/>
        </p:spPr>
      </p:pic>
      <p:pic>
        <p:nvPicPr>
          <p:cNvPr id="12" name="Picture 5" descr="C:\Users\Inet3018\Desktop\работа россии.gif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279237" y="2061474"/>
            <a:ext cx="1117082" cy="1117082"/>
          </a:xfrm>
          <a:prstGeom prst="rect">
            <a:avLst/>
          </a:prstGeom>
          <a:noFill/>
        </p:spPr>
      </p:pic>
      <p:pic>
        <p:nvPicPr>
          <p:cNvPr id="14" name="Picture 2" descr="C:\Users\Inet3018\Desktop\роструд.gif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5100122" y="6398105"/>
            <a:ext cx="1130558" cy="1130558"/>
          </a:xfrm>
          <a:prstGeom prst="rect">
            <a:avLst/>
          </a:prstGeom>
          <a:noFill/>
        </p:spPr>
      </p:pic>
      <p:pic>
        <p:nvPicPr>
          <p:cNvPr id="13" name="Picture 2" descr="C:\Users\Inet3018\Desktop\Неформальная занятость\izobrazhenie_2023-10-10_151027242.png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7925564" y="3375492"/>
            <a:ext cx="2769704" cy="2205910"/>
          </a:xfrm>
          <a:prstGeom prst="rect">
            <a:avLst/>
          </a:prstGeom>
          <a:noFill/>
        </p:spPr>
      </p:pic>
      <p:sp>
        <p:nvSpPr>
          <p:cNvPr id="44" name="Прямоугольник: скругленные углы 106">
            <a:extLst>
              <a:ext uri="{FF2B5EF4-FFF2-40B4-BE49-F238E27FC236}">
                <a16:creationId xmlns:a16="http://schemas.microsoft.com/office/drawing/2014/main" xmlns="" id="{5F7F2230-7191-7F51-AE19-CF554D67D4D2}"/>
              </a:ext>
            </a:extLst>
          </p:cNvPr>
          <p:cNvSpPr/>
          <p:nvPr/>
        </p:nvSpPr>
        <p:spPr>
          <a:xfrm>
            <a:off x="7875946" y="6550676"/>
            <a:ext cx="2945193" cy="1168285"/>
          </a:xfrm>
          <a:prstGeom prst="roundRect">
            <a:avLst>
              <a:gd name="adj" fmla="val 11667"/>
            </a:avLst>
          </a:prstGeom>
          <a:solidFill>
            <a:srgbClr val="5494FC">
              <a:alpha val="14902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108000" rIns="108000" bIns="0" rtlCol="0" anchor="ctr" anchorCtr="0"/>
          <a:lstStyle/>
          <a:p>
            <a:pPr algn="ctr" defTabSz="956973">
              <a:spcAft>
                <a:spcPts val="800"/>
              </a:spcAft>
              <a:defRPr/>
            </a:pPr>
            <a:endParaRPr lang="ru-RU" sz="1600" b="1" dirty="0">
              <a:solidFill>
                <a:schemeClr val="tx1">
                  <a:lumMod val="85000"/>
                  <a:lumOff val="15000"/>
                </a:schemeClr>
              </a:solidFill>
              <a:latin typeface="Golos Text" panose="020B0503020202020204" pitchFamily="34" charset="0"/>
              <a:ea typeface="Golos Text" panose="020B0503020202020204" pitchFamily="34" charset="0"/>
              <a:cs typeface="Poppins" panose="00000500000000000000" pitchFamily="2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xmlns="" id="{C79C34D0-2F62-AB56-A27D-05C28B9217A9}"/>
              </a:ext>
            </a:extLst>
          </p:cNvPr>
          <p:cNvSpPr txBox="1"/>
          <p:nvPr/>
        </p:nvSpPr>
        <p:spPr>
          <a:xfrm>
            <a:off x="367014" y="1989247"/>
            <a:ext cx="3171832" cy="2723823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Реестр содержит:</a:t>
            </a:r>
          </a:p>
          <a:p>
            <a:endParaRPr lang="ru-RU" sz="500" dirty="0" smtClean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 smtClean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→</a:t>
            </a:r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 Наименование организации</a:t>
            </a:r>
          </a:p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    или ИП</a:t>
            </a:r>
          </a:p>
          <a:p>
            <a:endParaRPr lang="ru-RU" sz="500" dirty="0" smtClean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 smtClean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→ </a:t>
            </a:r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ИНН организации или ИП</a:t>
            </a:r>
          </a:p>
          <a:p>
            <a:endParaRPr lang="ru-RU" sz="500" dirty="0" smtClean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 smtClean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→</a:t>
            </a:r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 Дату включения в реестр</a:t>
            </a:r>
          </a:p>
          <a:p>
            <a:endParaRPr lang="ru-RU" sz="500" dirty="0" smtClean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 smtClean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→</a:t>
            </a:r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 Сведения о постановлении</a:t>
            </a:r>
          </a:p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    </a:t>
            </a:r>
            <a:r>
              <a:rPr lang="ru-RU" sz="1600" dirty="0" smtClean="0"/>
              <a:t>суда или уполномоченного</a:t>
            </a:r>
          </a:p>
          <a:p>
            <a:r>
              <a:rPr lang="ru-RU" sz="1600" dirty="0" smtClean="0"/>
              <a:t>     органа</a:t>
            </a:r>
            <a:endParaRPr lang="ru-RU" sz="1500" dirty="0" smtClean="0">
              <a:latin typeface="Golos Text" pitchFamily="34" charset="0"/>
              <a:ea typeface="Golos Text" pitchFamily="34" charset="0"/>
            </a:endParaRPr>
          </a:p>
          <a:p>
            <a:endParaRPr lang="ru-RU" sz="500" dirty="0" smtClean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 smtClean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→</a:t>
            </a:r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 Основания для включения в</a:t>
            </a:r>
          </a:p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    реестр</a:t>
            </a:r>
          </a:p>
        </p:txBody>
      </p:sp>
      <p:grpSp>
        <p:nvGrpSpPr>
          <p:cNvPr id="42" name="Группа 41">
            <a:extLst>
              <a:ext uri="{FF2B5EF4-FFF2-40B4-BE49-F238E27FC236}">
                <a16:creationId xmlns:a16="http://schemas.microsoft.com/office/drawing/2014/main" xmlns="" id="{FE5C989E-20DB-22C5-7EA1-F960993186D2}"/>
              </a:ext>
            </a:extLst>
          </p:cNvPr>
          <p:cNvGrpSpPr/>
          <p:nvPr/>
        </p:nvGrpSpPr>
        <p:grpSpPr>
          <a:xfrm>
            <a:off x="9009817" y="6246421"/>
            <a:ext cx="478314" cy="478314"/>
            <a:chOff x="4200419" y="3265833"/>
            <a:chExt cx="1866894" cy="1866894"/>
          </a:xfrm>
        </p:grpSpPr>
        <p:sp>
          <p:nvSpPr>
            <p:cNvPr id="45" name="Полилиния: фигура 44">
              <a:extLst>
                <a:ext uri="{FF2B5EF4-FFF2-40B4-BE49-F238E27FC236}">
                  <a16:creationId xmlns:a16="http://schemas.microsoft.com/office/drawing/2014/main" xmlns="" id="{7046C00E-5A3A-0D9A-E534-082CE7BEC26A}"/>
                </a:ext>
              </a:extLst>
            </p:cNvPr>
            <p:cNvSpPr/>
            <p:nvPr/>
          </p:nvSpPr>
          <p:spPr>
            <a:xfrm>
              <a:off x="4410635" y="3539266"/>
              <a:ext cx="1463040" cy="1312433"/>
            </a:xfrm>
            <a:custGeom>
              <a:avLst/>
              <a:gdLst>
                <a:gd name="connsiteX0" fmla="*/ 710005 w 1463040"/>
                <a:gd name="connsiteY0" fmla="*/ 0 h 1312433"/>
                <a:gd name="connsiteX1" fmla="*/ 0 w 1463040"/>
                <a:gd name="connsiteY1" fmla="*/ 1312433 h 1312433"/>
                <a:gd name="connsiteX2" fmla="*/ 1463040 w 1463040"/>
                <a:gd name="connsiteY2" fmla="*/ 1312433 h 1312433"/>
                <a:gd name="connsiteX3" fmla="*/ 710005 w 1463040"/>
                <a:gd name="connsiteY3" fmla="*/ 0 h 13124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63040" h="1312433">
                  <a:moveTo>
                    <a:pt x="710005" y="0"/>
                  </a:moveTo>
                  <a:lnTo>
                    <a:pt x="0" y="1312433"/>
                  </a:lnTo>
                  <a:lnTo>
                    <a:pt x="1463040" y="1312433"/>
                  </a:lnTo>
                  <a:lnTo>
                    <a:pt x="710005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47" name="Рисунок 46" descr="Предупреждение со сплошной заливкой">
              <a:extLst>
                <a:ext uri="{FF2B5EF4-FFF2-40B4-BE49-F238E27FC236}">
                  <a16:creationId xmlns:a16="http://schemas.microsoft.com/office/drawing/2014/main" xmlns="" id="{0FEA17C1-A21B-9EA3-83F5-BE602B0B5B3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 cstate="print">
              <a:extLst>
                <a:ext uri="{96DAC541-7B7A-43D3-8B79-37D633B846F1}">
                  <asvg:svgBlip xmlns:asvg="http://schemas.microsoft.com/office/drawing/2016/SVG/main" xmlns="" r:embed="rId23"/>
                </a:ext>
              </a:extLst>
            </a:blip>
            <a:stretch>
              <a:fillRect/>
            </a:stretch>
          </p:blipFill>
          <p:spPr>
            <a:xfrm>
              <a:off x="4200419" y="3265833"/>
              <a:ext cx="1866894" cy="1866894"/>
            </a:xfrm>
            <a:prstGeom prst="rect">
              <a:avLst/>
            </a:prstGeom>
          </p:spPr>
        </p:pic>
      </p:grpSp>
      <p:sp>
        <p:nvSpPr>
          <p:cNvPr id="43" name="Rectangle 5"/>
          <p:cNvSpPr>
            <a:spLocks noChangeArrowheads="1"/>
          </p:cNvSpPr>
          <p:nvPr/>
        </p:nvSpPr>
        <p:spPr bwMode="auto">
          <a:xfrm>
            <a:off x="7862408" y="6648898"/>
            <a:ext cx="3009014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5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Неоформление</a:t>
            </a:r>
            <a:r>
              <a:rPr lang="ru-RU" sz="15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 трудовых отношений</a:t>
            </a:r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 влечет множество </a:t>
            </a:r>
            <a:r>
              <a:rPr lang="ru-RU" sz="15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негативных последствий</a:t>
            </a:r>
          </a:p>
        </p:txBody>
      </p:sp>
      <p:grpSp>
        <p:nvGrpSpPr>
          <p:cNvPr id="36" name="Группа 35">
            <a:extLst>
              <a:ext uri="{FF2B5EF4-FFF2-40B4-BE49-F238E27FC236}">
                <a16:creationId xmlns:a16="http://schemas.microsoft.com/office/drawing/2014/main" xmlns="" id="{FE5C989E-20DB-22C5-7EA1-F960993186D2}"/>
              </a:ext>
            </a:extLst>
          </p:cNvPr>
          <p:cNvGrpSpPr/>
          <p:nvPr/>
        </p:nvGrpSpPr>
        <p:grpSpPr>
          <a:xfrm>
            <a:off x="1467006" y="211776"/>
            <a:ext cx="478314" cy="478314"/>
            <a:chOff x="4200419" y="3265833"/>
            <a:chExt cx="1866894" cy="1866894"/>
          </a:xfrm>
        </p:grpSpPr>
        <p:sp>
          <p:nvSpPr>
            <p:cNvPr id="38" name="Полилиния: фигура 44">
              <a:extLst>
                <a:ext uri="{FF2B5EF4-FFF2-40B4-BE49-F238E27FC236}">
                  <a16:creationId xmlns:a16="http://schemas.microsoft.com/office/drawing/2014/main" xmlns="" id="{7046C00E-5A3A-0D9A-E534-082CE7BEC26A}"/>
                </a:ext>
              </a:extLst>
            </p:cNvPr>
            <p:cNvSpPr/>
            <p:nvPr/>
          </p:nvSpPr>
          <p:spPr>
            <a:xfrm>
              <a:off x="4410635" y="3539266"/>
              <a:ext cx="1463040" cy="1312433"/>
            </a:xfrm>
            <a:custGeom>
              <a:avLst/>
              <a:gdLst>
                <a:gd name="connsiteX0" fmla="*/ 710005 w 1463040"/>
                <a:gd name="connsiteY0" fmla="*/ 0 h 1312433"/>
                <a:gd name="connsiteX1" fmla="*/ 0 w 1463040"/>
                <a:gd name="connsiteY1" fmla="*/ 1312433 h 1312433"/>
                <a:gd name="connsiteX2" fmla="*/ 1463040 w 1463040"/>
                <a:gd name="connsiteY2" fmla="*/ 1312433 h 1312433"/>
                <a:gd name="connsiteX3" fmla="*/ 710005 w 1463040"/>
                <a:gd name="connsiteY3" fmla="*/ 0 h 13124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63040" h="1312433">
                  <a:moveTo>
                    <a:pt x="710005" y="0"/>
                  </a:moveTo>
                  <a:lnTo>
                    <a:pt x="0" y="1312433"/>
                  </a:lnTo>
                  <a:lnTo>
                    <a:pt x="1463040" y="1312433"/>
                  </a:lnTo>
                  <a:lnTo>
                    <a:pt x="710005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39" name="Рисунок 38" descr="Предупреждение со сплошной заливкой">
              <a:extLst>
                <a:ext uri="{FF2B5EF4-FFF2-40B4-BE49-F238E27FC236}">
                  <a16:creationId xmlns:a16="http://schemas.microsoft.com/office/drawing/2014/main" xmlns="" id="{0FEA17C1-A21B-9EA3-83F5-BE602B0B5B3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 cstate="print">
              <a:extLst>
                <a:ext uri="{96DAC541-7B7A-43D3-8B79-37D633B846F1}">
                  <asvg:svgBlip xmlns:asvg="http://schemas.microsoft.com/office/drawing/2016/SVG/main" xmlns="" r:embed="rId23"/>
                </a:ext>
              </a:extLst>
            </a:blip>
            <a:stretch>
              <a:fillRect/>
            </a:stretch>
          </p:blipFill>
          <p:spPr>
            <a:xfrm>
              <a:off x="4200419" y="3265833"/>
              <a:ext cx="1866894" cy="1866894"/>
            </a:xfrm>
            <a:prstGeom prst="rect">
              <a:avLst/>
            </a:prstGeom>
          </p:spPr>
        </p:pic>
      </p:grpSp>
      <p:sp>
        <p:nvSpPr>
          <p:cNvPr id="40" name="TextBox 39">
            <a:extLst>
              <a:ext uri="{FF2B5EF4-FFF2-40B4-BE49-F238E27FC236}">
                <a16:creationId xmlns:a16="http://schemas.microsoft.com/office/drawing/2014/main" xmlns="" id="{C79C34D0-2F62-AB56-A27D-05C28B9217A9}"/>
              </a:ext>
            </a:extLst>
          </p:cNvPr>
          <p:cNvSpPr txBox="1"/>
          <p:nvPr/>
        </p:nvSpPr>
        <p:spPr>
          <a:xfrm>
            <a:off x="376910" y="6191131"/>
            <a:ext cx="3161937" cy="1461939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Работодатели попадают в реестр на год после вступления постановления в силу.  </a:t>
            </a:r>
          </a:p>
          <a:p>
            <a:endParaRPr lang="ru-RU" sz="500" dirty="0" smtClean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Реестр является общедоступным и размещается в открытом доступе на сайте </a:t>
            </a:r>
            <a:r>
              <a:rPr lang="ru-RU" sz="1500" dirty="0" err="1" smtClean="0">
                <a:latin typeface="Golos Text" pitchFamily="34" charset="0"/>
                <a:ea typeface="Golos Text" pitchFamily="34" charset="0"/>
              </a:rPr>
              <a:t>Роструда</a:t>
            </a:r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.</a:t>
            </a:r>
            <a:endParaRPr lang="ru-RU" sz="1500" dirty="0">
              <a:latin typeface="Golos Text" pitchFamily="34" charset="0"/>
              <a:ea typeface="Golos Text" pitchFamily="34" charset="0"/>
            </a:endParaRPr>
          </a:p>
        </p:txBody>
      </p:sp>
      <p:pic>
        <p:nvPicPr>
          <p:cNvPr id="2051" name="Picture 3" descr="C:\Users\Inet3018\Desktop\Неформальная занятость\pngtree-pros-and-cons-line-icon-vector-png-image_6738645.png"/>
          <p:cNvPicPr>
            <a:picLocks noChangeAspect="1" noChangeArrowheads="1"/>
          </p:cNvPicPr>
          <p:nvPr/>
        </p:nvPicPr>
        <p:blipFill>
          <a:blip r:embed="rId24" cstate="print"/>
          <a:srcRect/>
          <a:stretch>
            <a:fillRect/>
          </a:stretch>
        </p:blipFill>
        <p:spPr bwMode="auto">
          <a:xfrm>
            <a:off x="1219470" y="4607627"/>
            <a:ext cx="1484416" cy="148441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530369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AC59C6A5-CC66-42E9-260E-0C65E031AB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xmlns="" id="{7872CD0D-87A7-78CA-5135-02E055C6A170}"/>
              </a:ext>
            </a:extLst>
          </p:cNvPr>
          <p:cNvSpPr/>
          <p:nvPr/>
        </p:nvSpPr>
        <p:spPr>
          <a:xfrm>
            <a:off x="0" y="0"/>
            <a:ext cx="3579962" cy="1923803"/>
          </a:xfrm>
          <a:prstGeom prst="rect">
            <a:avLst/>
          </a:prstGeom>
          <a:solidFill>
            <a:srgbClr val="5494FC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0F055007-ADAC-E879-3CAA-B5A41A372B9B}"/>
              </a:ext>
            </a:extLst>
          </p:cNvPr>
          <p:cNvSpPr txBox="1"/>
          <p:nvPr/>
        </p:nvSpPr>
        <p:spPr>
          <a:xfrm>
            <a:off x="335001" y="287457"/>
            <a:ext cx="3180095" cy="123110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482600"/>
            <a:r>
              <a:rPr lang="ru-RU" sz="1600" b="1" dirty="0" smtClean="0">
                <a:latin typeface="Golos Text" pitchFamily="34" charset="0"/>
                <a:ea typeface="Golos Text" pitchFamily="34" charset="0"/>
              </a:rPr>
              <a:t>Трудовой договор </a:t>
            </a:r>
            <a:r>
              <a:rPr lang="ru-RU" sz="1600" dirty="0" smtClean="0">
                <a:latin typeface="Golos Text" pitchFamily="34" charset="0"/>
                <a:ea typeface="Golos Text" pitchFamily="34" charset="0"/>
              </a:rPr>
              <a:t>– это письменное соглашение между работодателем и работником, устанавливающее их взаимные права и обязанности.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xmlns="" id="{55D5FF22-817F-6A21-1935-CCFACFF4B762}"/>
              </a:ext>
            </a:extLst>
          </p:cNvPr>
          <p:cNvSpPr txBox="1"/>
          <p:nvPr/>
        </p:nvSpPr>
        <p:spPr>
          <a:xfrm>
            <a:off x="3977696" y="4222586"/>
            <a:ext cx="3491883" cy="3231654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Уклонение от оформления трудового договора влечет за </a:t>
            </a:r>
          </a:p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собой административные штрафы </a:t>
            </a:r>
          </a:p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в размере:</a:t>
            </a:r>
          </a:p>
          <a:p>
            <a:endParaRPr lang="ru-RU" sz="500" dirty="0" smtClean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 smtClean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→</a:t>
            </a:r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 на должностных лиц - от десяти</a:t>
            </a:r>
          </a:p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    тысяч до двадцати тысяч рублей</a:t>
            </a:r>
          </a:p>
          <a:p>
            <a:endParaRPr lang="ru-RU" sz="500" dirty="0" smtClean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 smtClean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→</a:t>
            </a:r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 на лиц, осуществляющих</a:t>
            </a:r>
          </a:p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    предпринимательскую</a:t>
            </a:r>
          </a:p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    деятельность - от пяти тысяч до</a:t>
            </a:r>
          </a:p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    десяти тысяч рублей</a:t>
            </a:r>
          </a:p>
          <a:p>
            <a:endParaRPr lang="ru-RU" sz="500" dirty="0" smtClean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 smtClean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→</a:t>
            </a:r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 на юридических лиц – от</a:t>
            </a:r>
          </a:p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    пятидесяти тысяч до ста тысяч</a:t>
            </a:r>
          </a:p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    рублей</a:t>
            </a:r>
            <a:endParaRPr lang="ru-RU" sz="1500" dirty="0">
              <a:latin typeface="Golos Text" pitchFamily="34" charset="0"/>
              <a:ea typeface="Golos Text" pitchFamily="34" charset="0"/>
            </a:endParaRPr>
          </a:p>
        </p:txBody>
      </p:sp>
      <p:cxnSp>
        <p:nvCxnSpPr>
          <p:cNvPr id="52" name="Прямая соединительная линия 51">
            <a:extLst>
              <a:ext uri="{FF2B5EF4-FFF2-40B4-BE49-F238E27FC236}">
                <a16:creationId xmlns:a16="http://schemas.microsoft.com/office/drawing/2014/main" xmlns="" id="{9737E7DF-D1FC-0410-B617-5137376784C3}"/>
              </a:ext>
            </a:extLst>
          </p:cNvPr>
          <p:cNvCxnSpPr>
            <a:cxnSpLocks/>
          </p:cNvCxnSpPr>
          <p:nvPr/>
        </p:nvCxnSpPr>
        <p:spPr>
          <a:xfrm>
            <a:off x="4100857" y="3975078"/>
            <a:ext cx="2937459" cy="0"/>
          </a:xfrm>
          <a:prstGeom prst="line">
            <a:avLst/>
          </a:prstGeom>
          <a:ln w="12700">
            <a:solidFill>
              <a:srgbClr val="EAF2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>
            <a:extLst>
              <a:ext uri="{FF2B5EF4-FFF2-40B4-BE49-F238E27FC236}">
                <a16:creationId xmlns:a16="http://schemas.microsoft.com/office/drawing/2014/main" xmlns="" id="{0D118CFC-F94B-369B-06DE-24CC19840C2F}"/>
              </a:ext>
            </a:extLst>
          </p:cNvPr>
          <p:cNvCxnSpPr>
            <a:cxnSpLocks/>
          </p:cNvCxnSpPr>
          <p:nvPr/>
        </p:nvCxnSpPr>
        <p:spPr>
          <a:xfrm>
            <a:off x="7750998" y="5319266"/>
            <a:ext cx="3063394" cy="0"/>
          </a:xfrm>
          <a:prstGeom prst="line">
            <a:avLst/>
          </a:prstGeom>
          <a:ln w="12700">
            <a:solidFill>
              <a:srgbClr val="EAF2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4" name="TextBox 183">
            <a:extLst>
              <a:ext uri="{FF2B5EF4-FFF2-40B4-BE49-F238E27FC236}">
                <a16:creationId xmlns:a16="http://schemas.microsoft.com/office/drawing/2014/main" xmlns="" id="{96969391-5215-0235-D8CF-AB1BF4C4BB45}"/>
              </a:ext>
            </a:extLst>
          </p:cNvPr>
          <p:cNvSpPr txBox="1"/>
          <p:nvPr/>
        </p:nvSpPr>
        <p:spPr>
          <a:xfrm>
            <a:off x="335313" y="2803702"/>
            <a:ext cx="3429166" cy="315471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ru-RU" sz="1500" b="1" dirty="0" smtClean="0">
                <a:latin typeface="Golos Text" pitchFamily="34" charset="0"/>
                <a:ea typeface="Golos Text" pitchFamily="34" charset="0"/>
              </a:rPr>
              <a:t>Обязанности работодателя:</a:t>
            </a:r>
          </a:p>
          <a:p>
            <a:endParaRPr lang="ru-RU" sz="500" b="1" dirty="0" smtClean="0">
              <a:latin typeface="Golos Text" pitchFamily="34" charset="0"/>
              <a:ea typeface="Golos Text" pitchFamily="34" charset="0"/>
            </a:endParaRPr>
          </a:p>
          <a:p>
            <a:endParaRPr lang="ru-RU" sz="500" b="1" dirty="0" smtClean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 smtClean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→</a:t>
            </a:r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Ознакомление с локальными актами</a:t>
            </a:r>
          </a:p>
          <a:p>
            <a:endParaRPr lang="ru-RU" sz="500" dirty="0" smtClean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 smtClean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→</a:t>
            </a:r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Обеспечение необходимыми</a:t>
            </a:r>
          </a:p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   документами</a:t>
            </a:r>
          </a:p>
          <a:p>
            <a:endParaRPr lang="ru-RU" sz="500" dirty="0" smtClean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 smtClean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→</a:t>
            </a:r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Письменная форма заключения</a:t>
            </a:r>
          </a:p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   трудового договора</a:t>
            </a:r>
          </a:p>
          <a:p>
            <a:endParaRPr lang="ru-RU" sz="500" dirty="0" smtClean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 smtClean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→</a:t>
            </a:r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Предоставление работы</a:t>
            </a:r>
          </a:p>
          <a:p>
            <a:endParaRPr lang="ru-RU" sz="500" dirty="0" smtClean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 smtClean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→</a:t>
            </a:r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Безопасные условия труда</a:t>
            </a:r>
          </a:p>
          <a:p>
            <a:endParaRPr lang="ru-RU" sz="500" dirty="0" smtClean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 smtClean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→</a:t>
            </a:r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Выплата заработной платы</a:t>
            </a:r>
          </a:p>
          <a:p>
            <a:endParaRPr lang="ru-RU" sz="500" dirty="0" smtClean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 smtClean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→</a:t>
            </a:r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Социальное страхование</a:t>
            </a:r>
            <a:endParaRPr lang="ru-RU" sz="1500" dirty="0">
              <a:latin typeface="Golos Text" pitchFamily="34" charset="0"/>
              <a:ea typeface="Golos Text" pitchFamily="34" charset="0"/>
            </a:endParaRPr>
          </a:p>
        </p:txBody>
      </p:sp>
      <p:sp>
        <p:nvSpPr>
          <p:cNvPr id="192" name="TextBox 191">
            <a:extLst>
              <a:ext uri="{FF2B5EF4-FFF2-40B4-BE49-F238E27FC236}">
                <a16:creationId xmlns:a16="http://schemas.microsoft.com/office/drawing/2014/main" xmlns="" id="{55D5FF22-817F-6A21-1935-CCFACFF4B762}"/>
              </a:ext>
            </a:extLst>
          </p:cNvPr>
          <p:cNvSpPr txBox="1"/>
          <p:nvPr/>
        </p:nvSpPr>
        <p:spPr>
          <a:xfrm>
            <a:off x="344385" y="6284525"/>
            <a:ext cx="3241963" cy="115416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1260256">
              <a:spcAft>
                <a:spcPts val="600"/>
              </a:spcAft>
              <a:defRPr/>
            </a:pPr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  <a:cs typeface="Poppins" panose="00000500000000000000" pitchFamily="2" charset="0"/>
              </a:rPr>
              <a:t>Месячная заработная плата работника, </a:t>
            </a:r>
            <a:r>
              <a:rPr lang="ru-RU" sz="15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  <a:cs typeface="Poppins" panose="00000500000000000000" pitchFamily="2" charset="0"/>
              </a:rPr>
              <a:t>не может быть ниже МРОТ </a:t>
            </a:r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  <a:cs typeface="Poppins" panose="00000500000000000000" pitchFamily="2" charset="0"/>
              </a:rPr>
              <a:t>(ст. 133 ТК РФ), который </a:t>
            </a:r>
            <a:b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  <a:cs typeface="Poppins" panose="00000500000000000000" pitchFamily="2" charset="0"/>
              </a:rPr>
            </a:br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  <a:cs typeface="Poppins" panose="00000500000000000000" pitchFamily="2" charset="0"/>
              </a:rPr>
              <a:t>с 1 января 2025 года составляет 22440 рублей. </a:t>
            </a:r>
            <a:endParaRPr lang="ru-RU" sz="1500" dirty="0">
              <a:solidFill>
                <a:schemeClr val="tx1">
                  <a:lumMod val="85000"/>
                  <a:lumOff val="15000"/>
                </a:schemeClr>
              </a:solidFill>
              <a:latin typeface="Golos Text" pitchFamily="34" charset="0"/>
              <a:ea typeface="Golos Text" pitchFamily="34" charset="0"/>
              <a:cs typeface="Poppins" panose="00000500000000000000" pitchFamily="2" charset="0"/>
            </a:endParaRPr>
          </a:p>
        </p:txBody>
      </p:sp>
      <p:sp>
        <p:nvSpPr>
          <p:cNvPr id="194" name="TextBox 193">
            <a:extLst>
              <a:ext uri="{FF2B5EF4-FFF2-40B4-BE49-F238E27FC236}">
                <a16:creationId xmlns:a16="http://schemas.microsoft.com/office/drawing/2014/main" xmlns="" id="{3A51D8A3-26E9-A208-EA84-3B7273748F1E}"/>
              </a:ext>
            </a:extLst>
          </p:cNvPr>
          <p:cNvSpPr txBox="1"/>
          <p:nvPr/>
        </p:nvSpPr>
        <p:spPr>
          <a:xfrm>
            <a:off x="7817343" y="2409282"/>
            <a:ext cx="3048580" cy="269304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Фактическое допущение к работе неуполномоченного лица без заключения трудового договора влечет административные штрафы в размере:</a:t>
            </a:r>
          </a:p>
          <a:p>
            <a:endParaRPr lang="ru-RU" sz="500" dirty="0" smtClean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 smtClean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→  </a:t>
            </a:r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на граждан - от трех тысяч</a:t>
            </a:r>
          </a:p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    до пяти тысяч рублей</a:t>
            </a:r>
          </a:p>
          <a:p>
            <a:endParaRPr lang="ru-RU" sz="500" dirty="0" smtClean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 smtClean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→   </a:t>
            </a:r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на должностных лиц – от</a:t>
            </a:r>
          </a:p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    десяти тысяч до двадцати</a:t>
            </a:r>
          </a:p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    тысяч рублей</a:t>
            </a:r>
            <a:endParaRPr lang="ru-RU" sz="1500" dirty="0">
              <a:latin typeface="Golos Text" pitchFamily="34" charset="0"/>
              <a:ea typeface="Golos Text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96969391-5215-0235-D8CF-AB1BF4C4BB45}"/>
              </a:ext>
            </a:extLst>
          </p:cNvPr>
          <p:cNvSpPr txBox="1"/>
          <p:nvPr/>
        </p:nvSpPr>
        <p:spPr>
          <a:xfrm>
            <a:off x="3967185" y="689777"/>
            <a:ext cx="3429166" cy="300082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Нарушение ТК РФ может повлечь административные штрафы в размере (ст. 5.27 </a:t>
            </a:r>
            <a:r>
              <a:rPr lang="ru-RU" sz="1500" dirty="0" err="1" smtClean="0">
                <a:latin typeface="Golos Text" pitchFamily="34" charset="0"/>
                <a:ea typeface="Golos Text" pitchFamily="34" charset="0"/>
              </a:rPr>
              <a:t>КоАП</a:t>
            </a:r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РФ):</a:t>
            </a:r>
          </a:p>
          <a:p>
            <a:endParaRPr lang="ru-RU" sz="500" dirty="0" smtClean="0">
              <a:latin typeface="Golos Text" pitchFamily="34" charset="0"/>
              <a:ea typeface="Golos Text" pitchFamily="34" charset="0"/>
            </a:endParaRPr>
          </a:p>
          <a:p>
            <a:pPr marL="82550" indent="-82550"/>
            <a:r>
              <a:rPr lang="ru-RU" sz="1500" dirty="0" smtClean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→</a:t>
            </a:r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 на должностных лиц - от одной</a:t>
            </a:r>
          </a:p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    тысячи до пяти тысяч рублей</a:t>
            </a:r>
          </a:p>
          <a:p>
            <a:pPr indent="177800"/>
            <a:endParaRPr lang="ru-RU" sz="500" dirty="0" smtClean="0">
              <a:latin typeface="Golos Text" pitchFamily="34" charset="0"/>
              <a:ea typeface="Golos Text" pitchFamily="34" charset="0"/>
            </a:endParaRPr>
          </a:p>
          <a:p>
            <a:r>
              <a:rPr lang="en-US" sz="1500" dirty="0" smtClean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→</a:t>
            </a:r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 на лиц, осуществляющих</a:t>
            </a:r>
          </a:p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    предпринимательскую</a:t>
            </a:r>
          </a:p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    деятельность - от одной тысячи</a:t>
            </a:r>
          </a:p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    до пяти тысяч рублей</a:t>
            </a:r>
          </a:p>
          <a:p>
            <a:endParaRPr lang="ru-RU" sz="500" dirty="0" smtClean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 smtClean="0">
                <a:solidFill>
                  <a:srgbClr val="0070C0"/>
                </a:solidFill>
                <a:latin typeface="Golos Text" pitchFamily="34" charset="0"/>
                <a:ea typeface="Golos Text" pitchFamily="34" charset="0"/>
              </a:rPr>
              <a:t>→</a:t>
            </a:r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 на юридических лиц - от</a:t>
            </a:r>
          </a:p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    тридцати тысяч до пятидесяти</a:t>
            </a:r>
          </a:p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      тысяч рублей</a:t>
            </a:r>
            <a:endParaRPr lang="ru-RU" sz="1500" dirty="0">
              <a:latin typeface="Golos Text" pitchFamily="34" charset="0"/>
              <a:ea typeface="Golos Text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96969391-5215-0235-D8CF-AB1BF4C4BB45}"/>
              </a:ext>
            </a:extLst>
          </p:cNvPr>
          <p:cNvSpPr txBox="1"/>
          <p:nvPr/>
        </p:nvSpPr>
        <p:spPr>
          <a:xfrm>
            <a:off x="3965205" y="284035"/>
            <a:ext cx="3429166" cy="492443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ru-RU" sz="1600" b="1" dirty="0" smtClean="0">
                <a:latin typeface="Golos Text" pitchFamily="34" charset="0"/>
                <a:ea typeface="Golos Text" pitchFamily="34" charset="0"/>
              </a:rPr>
              <a:t>Ответственность за нарушения</a:t>
            </a:r>
            <a:r>
              <a:rPr lang="en-US" sz="1600" dirty="0" smtClean="0">
                <a:latin typeface="Golos Text" pitchFamily="34" charset="0"/>
                <a:ea typeface="Golos Text" pitchFamily="34" charset="0"/>
              </a:rPr>
              <a:t/>
            </a:r>
            <a:br>
              <a:rPr lang="en-US" sz="1600" dirty="0" smtClean="0">
                <a:latin typeface="Golos Text" pitchFamily="34" charset="0"/>
                <a:ea typeface="Golos Text" pitchFamily="34" charset="0"/>
              </a:rPr>
            </a:br>
            <a:endParaRPr lang="ru-RU" sz="1600" dirty="0">
              <a:latin typeface="Golos Text" pitchFamily="34" charset="0"/>
              <a:ea typeface="Golos Text" pitchFamily="34" charset="0"/>
            </a:endParaRPr>
          </a:p>
        </p:txBody>
      </p:sp>
      <p:pic>
        <p:nvPicPr>
          <p:cNvPr id="1031" name="Picture 7" descr="C:\Users\Inet3018\Desktop\Неформальная занятость\135853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51314" y="1579415"/>
            <a:ext cx="1092530" cy="1092530"/>
          </a:xfrm>
          <a:prstGeom prst="rect">
            <a:avLst/>
          </a:prstGeom>
          <a:noFill/>
        </p:spPr>
      </p:pic>
      <p:pic>
        <p:nvPicPr>
          <p:cNvPr id="5" name="Picture 7" descr="C:\Users\Inet3018\Desktop\2666523.png"/>
          <p:cNvPicPr>
            <a:picLocks noChangeAspect="1" noChangeArrowheads="1"/>
          </p:cNvPicPr>
          <p:nvPr/>
        </p:nvPicPr>
        <p:blipFill>
          <a:blip r:embed="rId3" cstate="print">
            <a:lum bright="-10000"/>
          </a:blip>
          <a:srcRect/>
          <a:stretch>
            <a:fillRect/>
          </a:stretch>
        </p:blipFill>
        <p:spPr bwMode="auto">
          <a:xfrm>
            <a:off x="8451274" y="5660778"/>
            <a:ext cx="1868384" cy="1868384"/>
          </a:xfrm>
          <a:prstGeom prst="rect">
            <a:avLst/>
          </a:prstGeom>
          <a:noFill/>
        </p:spPr>
      </p:pic>
      <p:pic>
        <p:nvPicPr>
          <p:cNvPr id="1030" name="Picture 6" descr="C:\Users\Inet3018\Desktop\Неформальная занятость\13701611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72104" y="320819"/>
            <a:ext cx="1626733" cy="162673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13056122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Тема 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1318</TotalTime>
  <Words>325</Words>
  <Application>Microsoft Office PowerPoint</Application>
  <PresentationFormat>Произвольный</PresentationFormat>
  <Paragraphs>80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Kristina Markaryan</dc:creator>
  <cp:lastModifiedBy>Санкичева Татьяна Викторовна</cp:lastModifiedBy>
  <cp:revision>155</cp:revision>
  <dcterms:created xsi:type="dcterms:W3CDTF">2025-06-03T13:01:55Z</dcterms:created>
  <dcterms:modified xsi:type="dcterms:W3CDTF">2025-11-12T12:24:50Z</dcterms:modified>
</cp:coreProperties>
</file>