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7" r:id="rId2"/>
    <p:sldId id="268" r:id="rId3"/>
  </p:sldIdLst>
  <p:sldSz cx="11052175" cy="7920038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4C7"/>
    <a:srgbClr val="5494FC"/>
    <a:srgbClr val="69A0FD"/>
    <a:srgbClr val="EAF2FF"/>
    <a:srgbClr val="FFFFFF"/>
    <a:srgbClr val="FB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8161" autoAdjust="0"/>
  </p:normalViewPr>
  <p:slideViewPr>
    <p:cSldViewPr snapToGrid="0">
      <p:cViewPr>
        <p:scale>
          <a:sx n="90" d="100"/>
          <a:sy n="90" d="100"/>
        </p:scale>
        <p:origin x="-606" y="-168"/>
      </p:cViewPr>
      <p:guideLst>
        <p:guide orient="horz" pos="2494"/>
        <p:guide pos="3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4271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63913" y="849313"/>
            <a:ext cx="32004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71382"/>
            <a:ext cx="794258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4271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=""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=""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=""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=""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=""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=""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=""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=""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=""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=""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=""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=""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=""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=""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=""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=""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=""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=""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=""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35873585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=""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=""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=""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=""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=""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=""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=""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=""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=""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=""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=""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=""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=""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=""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=""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=""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=""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=""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=""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9501461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22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gif"/><Relationship Id="rId7" Type="http://schemas.openxmlformats.org/officeDocument/2006/relationships/image" Target="../media/image2.svg"/><Relationship Id="rId12" Type="http://schemas.openxmlformats.org/officeDocument/2006/relationships/image" Target="../media/image6.png"/><Relationship Id="rId17" Type="http://schemas.openxmlformats.org/officeDocument/2006/relationships/image" Target="../media/image11.gif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5.png"/><Relationship Id="rId15" Type="http://schemas.openxmlformats.org/officeDocument/2006/relationships/image" Target="../media/image9.gif"/><Relationship Id="rId10" Type="http://schemas.openxmlformats.org/officeDocument/2006/relationships/image" Target="../media/image4.jpeg"/><Relationship Id="rId9" Type="http://schemas.openxmlformats.org/officeDocument/2006/relationships/image" Target="../media/image3.jpeg"/><Relationship Id="rId1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FB6327C-1B8C-2BED-BAB1-0E22938BB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: скругленные углы 40">
            <a:extLst>
              <a:ext uri="{FF2B5EF4-FFF2-40B4-BE49-F238E27FC236}">
                <a16:creationId xmlns="" xmlns:a16="http://schemas.microsoft.com/office/drawing/2014/main" id="{29F24137-9E62-17CE-3F9C-133E0C1858C4}"/>
              </a:ext>
            </a:extLst>
          </p:cNvPr>
          <p:cNvSpPr/>
          <p:nvPr/>
        </p:nvSpPr>
        <p:spPr>
          <a:xfrm>
            <a:off x="425303" y="723014"/>
            <a:ext cx="2828260" cy="1319830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E9EB17-6D0A-30D7-EC35-AFCA41ED691C}"/>
              </a:ext>
            </a:extLst>
          </p:cNvPr>
          <p:cNvSpPr/>
          <p:nvPr/>
        </p:nvSpPr>
        <p:spPr>
          <a:xfrm>
            <a:off x="7517219" y="0"/>
            <a:ext cx="3534956" cy="2509284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7846827" y="361508"/>
            <a:ext cx="542261" cy="5316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79C34D0-2F62-AB56-A27D-05C28B9217A9}"/>
              </a:ext>
            </a:extLst>
          </p:cNvPr>
          <p:cNvSpPr txBox="1"/>
          <p:nvPr/>
        </p:nvSpPr>
        <p:spPr>
          <a:xfrm>
            <a:off x="440070" y="2610844"/>
            <a:ext cx="2834581" cy="21544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Оформляйте трудовые отношения через трудовой договор, чтобы обеспечить применение трудового законодательства. </a:t>
            </a:r>
          </a:p>
          <a:p>
            <a:pPr defTabSz="1260256">
              <a:defRPr/>
            </a:pPr>
            <a:endParaRPr lang="ru-RU" sz="500" b="1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  <a:p>
            <a:pPr defTabSz="1260256"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 начинайте работу без подписанного договора и проверьте указание реальной зарплаты.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cxnSp>
        <p:nvCxnSpPr>
          <p:cNvPr id="49" name="Прямая соединительная линия 48">
            <a:extLst>
              <a:ext uri="{FF2B5EF4-FFF2-40B4-BE49-F238E27FC236}">
                <a16:creationId xmlns="" xmlns:a16="http://schemas.microsoft.com/office/drawing/2014/main" id="{0D34C191-02D0-AB8D-35A0-712CFAF5CC67}"/>
              </a:ext>
            </a:extLst>
          </p:cNvPr>
          <p:cNvCxnSpPr>
            <a:cxnSpLocks/>
          </p:cNvCxnSpPr>
          <p:nvPr/>
        </p:nvCxnSpPr>
        <p:spPr>
          <a:xfrm>
            <a:off x="7922519" y="6653538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0" name="Graphic 9">
            <a:extLst>
              <a:ext uri="{FF2B5EF4-FFF2-40B4-BE49-F238E27FC236}">
                <a16:creationId xmlns:a16="http://schemas.microsoft.com/office/drawing/2014/main" xmlns="" id="{C4FF512C-2A48-FEE3-2F18-4839A66B98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r="68290"/>
          <a:stretch/>
        </p:blipFill>
        <p:spPr>
          <a:xfrm>
            <a:off x="7752785" y="276852"/>
            <a:ext cx="765585" cy="769093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2C1376C9-914B-A8C0-9DB7-FCADAACBF5D1}"/>
              </a:ext>
            </a:extLst>
          </p:cNvPr>
          <p:cNvSpPr txBox="1"/>
          <p:nvPr/>
        </p:nvSpPr>
        <p:spPr>
          <a:xfrm>
            <a:off x="8675566" y="476732"/>
            <a:ext cx="2063919" cy="5539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Межрайонная </a:t>
            </a:r>
            <a:r>
              <a:rPr lang="ru-RU" sz="120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И</a:t>
            </a:r>
            <a:r>
              <a:rPr lang="ru-RU" sz="120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ФНС России </a:t>
            </a:r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№ 2 по</a:t>
            </a:r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 Ханты-Мансийский автономный округ - Югры</a:t>
            </a:r>
            <a:endParaRPr lang="ru-RU" sz="12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607225" y="6824848"/>
            <a:ext cx="329609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6973">
              <a:spcAft>
                <a:spcPts val="8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Официальное трудоустройство </a:t>
            </a:r>
            <a:b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заработная плата –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ваша уверенность в завтрашнем дне!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1030" name="Picture 6" descr="C:\Users\Inet3018\Downloads\IMG_6573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5092995"/>
            <a:ext cx="3242930" cy="2158347"/>
          </a:xfrm>
          <a:prstGeom prst="rect">
            <a:avLst/>
          </a:prstGeom>
          <a:noFill/>
        </p:spPr>
      </p:pic>
      <p:pic>
        <p:nvPicPr>
          <p:cNvPr id="4" name="Picture 2" descr="C:\Users\Inet3018\Downloads\IMG_6584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308955" y="5263118"/>
            <a:ext cx="2863078" cy="882501"/>
          </a:xfrm>
          <a:prstGeom prst="rect">
            <a:avLst/>
          </a:prstGeom>
          <a:noFill/>
        </p:spPr>
      </p:pic>
      <p:pic>
        <p:nvPicPr>
          <p:cNvPr id="1027" name="Picture 3" descr="C:\Users\Inet3018\Downloads\IMG_6582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80461" y="1810602"/>
            <a:ext cx="1490846" cy="1496125"/>
          </a:xfrm>
          <a:prstGeom prst="rect">
            <a:avLst/>
          </a:prstGeom>
          <a:noFill/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9610" y="1163715"/>
            <a:ext cx="300901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СКАЖИ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«НЕТ»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ЗАРПЛАТЕ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«КОНВЕРТЕ»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!  </a:t>
            </a:r>
          </a:p>
        </p:txBody>
      </p:sp>
      <p:pic>
        <p:nvPicPr>
          <p:cNvPr id="8" name="Picture 6" descr="C:\Users\Inet3018\Downloads\IMG_6547.png"/>
          <p:cNvPicPr>
            <a:picLocks noChangeAspect="1" noChangeArrowheads="1"/>
          </p:cNvPicPr>
          <p:nvPr/>
        </p:nvPicPr>
        <p:blipFill>
          <a:blip r:embed="rId11" cstate="print">
            <a:lum bright="10000"/>
          </a:blip>
          <a:srcRect/>
          <a:stretch>
            <a:fillRect/>
          </a:stretch>
        </p:blipFill>
        <p:spPr bwMode="auto">
          <a:xfrm>
            <a:off x="1454710" y="501607"/>
            <a:ext cx="729751" cy="547313"/>
          </a:xfrm>
          <a:prstGeom prst="rect">
            <a:avLst/>
          </a:prstGeom>
          <a:noFill/>
        </p:spPr>
      </p:pic>
      <p:pic>
        <p:nvPicPr>
          <p:cNvPr id="1032" name="Picture 8" descr="G:\Создание листовок\foni-papik-pro-6w66-p-kartinki-rabota-na-prozrachnom-fone-2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933251" y="3530011"/>
            <a:ext cx="2849526" cy="2849526"/>
          </a:xfrm>
          <a:prstGeom prst="rect">
            <a:avLst/>
          </a:prstGeom>
          <a:noFill/>
        </p:spPr>
      </p:pic>
      <p:pic>
        <p:nvPicPr>
          <p:cNvPr id="9" name="Picture 2" descr="C:\Users\Inet3018\Desktop\база\Логотип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391246" y="3657601"/>
            <a:ext cx="1111912" cy="1150688"/>
          </a:xfrm>
          <a:prstGeom prst="rect">
            <a:avLst/>
          </a:prstGeom>
          <a:noFill/>
        </p:spPr>
      </p:pic>
      <p:pic>
        <p:nvPicPr>
          <p:cNvPr id="10" name="Picture 3" descr="C:\Users\Inet3018\Desktop\фнс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039293" y="3678865"/>
            <a:ext cx="1095156" cy="1095156"/>
          </a:xfrm>
          <a:prstGeom prst="rect">
            <a:avLst/>
          </a:prstGeom>
          <a:noFill/>
        </p:spPr>
      </p:pic>
      <p:pic>
        <p:nvPicPr>
          <p:cNvPr id="11" name="Picture 4" descr="C:\Users\Inet3018\Desktop\сфр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60557" y="574157"/>
            <a:ext cx="1083415" cy="1083415"/>
          </a:xfrm>
          <a:prstGeom prst="rect">
            <a:avLst/>
          </a:prstGeom>
          <a:noFill/>
        </p:spPr>
      </p:pic>
      <p:pic>
        <p:nvPicPr>
          <p:cNvPr id="1028" name="Picture 4" descr="C:\Users\Inet3018\Downloads\IMG_6583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004303" y="661605"/>
            <a:ext cx="1918031" cy="907539"/>
          </a:xfrm>
          <a:prstGeom prst="rect">
            <a:avLst/>
          </a:prstGeom>
          <a:noFill/>
        </p:spPr>
      </p:pic>
      <p:pic>
        <p:nvPicPr>
          <p:cNvPr id="12" name="Picture 5" descr="C:\Users\Inet3018\Desktop\работа россии.gif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315415" y="2083983"/>
            <a:ext cx="1117082" cy="1117082"/>
          </a:xfrm>
          <a:prstGeom prst="rect">
            <a:avLst/>
          </a:prstGeom>
          <a:noFill/>
        </p:spPr>
      </p:pic>
      <p:pic>
        <p:nvPicPr>
          <p:cNvPr id="14" name="Picture 2" descr="C:\Users\Inet3018\Desktop\роструд.gif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100122" y="6398105"/>
            <a:ext cx="1130558" cy="1130558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1D5B0CB-3850-2CEE-6B52-F6C65BE08E64}"/>
              </a:ext>
            </a:extLst>
          </p:cNvPr>
          <p:cNvSpPr txBox="1"/>
          <p:nvPr/>
        </p:nvSpPr>
        <p:spPr>
          <a:xfrm>
            <a:off x="7736189" y="1991797"/>
            <a:ext cx="3677491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Неформальная</a:t>
            </a:r>
          </a:p>
          <a:p>
            <a:r>
              <a:rPr lang="ru-RU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занятость</a:t>
            </a:r>
            <a:endParaRPr lang="ru-RU" sz="30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369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C59C6A5-CC66-42E9-260E-0C65E031A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: скругленные углы 40">
            <a:extLst>
              <a:ext uri="{FF2B5EF4-FFF2-40B4-BE49-F238E27FC236}">
                <a16:creationId xmlns="" xmlns:a16="http://schemas.microsoft.com/office/drawing/2014/main" id="{29F24137-9E62-17CE-3F9C-133E0C1858C4}"/>
              </a:ext>
            </a:extLst>
          </p:cNvPr>
          <p:cNvSpPr/>
          <p:nvPr/>
        </p:nvSpPr>
        <p:spPr>
          <a:xfrm>
            <a:off x="4157853" y="4688958"/>
            <a:ext cx="2954549" cy="1467293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="" xmlns:a16="http://schemas.microsoft.com/office/drawing/2014/main" id="{6CAB0708-7979-0F8D-BF88-B7EAB286E93D}"/>
              </a:ext>
            </a:extLst>
          </p:cNvPr>
          <p:cNvSpPr/>
          <p:nvPr/>
        </p:nvSpPr>
        <p:spPr>
          <a:xfrm>
            <a:off x="7549116" y="2"/>
            <a:ext cx="3503059" cy="216904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CAB0708-7979-0F8D-BF88-B7EAB286E93D}"/>
              </a:ext>
            </a:extLst>
          </p:cNvPr>
          <p:cNvSpPr/>
          <p:nvPr/>
        </p:nvSpPr>
        <p:spPr>
          <a:xfrm>
            <a:off x="1" y="1"/>
            <a:ext cx="3583171" cy="2179673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F055007-ADAC-E879-3CAA-B5A41A372B9B}"/>
              </a:ext>
            </a:extLst>
          </p:cNvPr>
          <p:cNvSpPr txBox="1"/>
          <p:nvPr/>
        </p:nvSpPr>
        <p:spPr>
          <a:xfrm>
            <a:off x="356846" y="548375"/>
            <a:ext cx="3274763" cy="9848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Неформальная занятость (теневая)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- это неофициальная трудовая деятельность без договора.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DF75036-BCE8-8EC4-AB6B-FE5B79B2CB73}"/>
              </a:ext>
            </a:extLst>
          </p:cNvPr>
          <p:cNvSpPr txBox="1"/>
          <p:nvPr/>
        </p:nvSpPr>
        <p:spPr>
          <a:xfrm>
            <a:off x="3930959" y="4847558"/>
            <a:ext cx="3405805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956973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 соглашайтесь </a:t>
            </a:r>
          </a:p>
          <a:p>
            <a:pPr algn="ctr" defTabSz="956973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нелегальную работу</a:t>
            </a:r>
            <a:r>
              <a:rPr 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-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                                             защитите свои права </a:t>
            </a:r>
          </a:p>
          <a:p>
            <a:pPr algn="ctr" defTabSz="956973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обеспечьте достойное будущее!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55D5FF22-817F-6A21-1935-CCFACFF4B762}"/>
              </a:ext>
            </a:extLst>
          </p:cNvPr>
          <p:cNvSpPr txBox="1"/>
          <p:nvPr/>
        </p:nvSpPr>
        <p:spPr>
          <a:xfrm>
            <a:off x="4205815" y="6538132"/>
            <a:ext cx="2933579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Легализация трудовых отношений - основа защиты трудовых прав работников.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cxnSp>
        <p:nvCxnSpPr>
          <p:cNvPr id="50" name="Прямая соединительная линия 49">
            <a:extLst>
              <a:ext uri="{FF2B5EF4-FFF2-40B4-BE49-F238E27FC236}">
                <a16:creationId xmlns="" xmlns:a16="http://schemas.microsoft.com/office/drawing/2014/main" id="{0D118CFC-F94B-369B-06DE-24CC19840C2F}"/>
              </a:ext>
            </a:extLst>
          </p:cNvPr>
          <p:cNvCxnSpPr>
            <a:cxnSpLocks/>
          </p:cNvCxnSpPr>
          <p:nvPr/>
        </p:nvCxnSpPr>
        <p:spPr>
          <a:xfrm>
            <a:off x="7711646" y="6551815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="" xmlns:a16="http://schemas.microsoft.com/office/drawing/2014/main" id="{96969391-5215-0235-D8CF-AB1BF4C4BB45}"/>
              </a:ext>
            </a:extLst>
          </p:cNvPr>
          <p:cNvSpPr txBox="1"/>
          <p:nvPr/>
        </p:nvSpPr>
        <p:spPr>
          <a:xfrm>
            <a:off x="644715" y="3854723"/>
            <a:ext cx="2820318" cy="31547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Отсутствие социальной защиты: нет оплачиваемого отпуска и больничного, нет гарантий при увольнении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Нелегальная занятость не учитывается при формировании вашей будущей пенсии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Правовая незащищенность: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возможны задержки или невыплата заработной платы, отсутствие защиты трудовых прав</a:t>
            </a:r>
          </a:p>
        </p:txBody>
      </p:sp>
      <p:grpSp>
        <p:nvGrpSpPr>
          <p:cNvPr id="185" name="Группа 184">
            <a:extLst>
              <a:ext uri="{FF2B5EF4-FFF2-40B4-BE49-F238E27FC236}">
                <a16:creationId xmlns="" xmlns:a16="http://schemas.microsoft.com/office/drawing/2014/main" id="{FE5C989E-20DB-22C5-7EA1-F960993186D2}"/>
              </a:ext>
            </a:extLst>
          </p:cNvPr>
          <p:cNvGrpSpPr/>
          <p:nvPr/>
        </p:nvGrpSpPr>
        <p:grpSpPr>
          <a:xfrm>
            <a:off x="5266627" y="4253022"/>
            <a:ext cx="698536" cy="619209"/>
            <a:chOff x="4200419" y="3265833"/>
            <a:chExt cx="1866894" cy="1866894"/>
          </a:xfrm>
        </p:grpSpPr>
        <p:sp>
          <p:nvSpPr>
            <p:cNvPr id="187" name="Полилиния: фигура 44">
              <a:extLst>
                <a:ext uri="{FF2B5EF4-FFF2-40B4-BE49-F238E27FC236}">
                  <a16:creationId xmlns="" xmlns:a16="http://schemas.microsoft.com/office/drawing/2014/main" id="{7046C00E-5A3A-0D9A-E534-082CE7BEC26A}"/>
                </a:ext>
              </a:extLst>
            </p:cNvPr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9" name="Рисунок 188" descr="Предупреждение со сплошной заливкой">
              <a:extLst>
                <a:ext uri="{FF2B5EF4-FFF2-40B4-BE49-F238E27FC236}">
                  <a16:creationId xmlns="" xmlns:a16="http://schemas.microsoft.com/office/drawing/2014/main" id="{0FEA17C1-A21B-9EA3-83F5-BE602B0B5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192" name="TextBox 191">
            <a:extLst>
              <a:ext uri="{FF2B5EF4-FFF2-40B4-BE49-F238E27FC236}">
                <a16:creationId xmlns="" xmlns:a16="http://schemas.microsoft.com/office/drawing/2014/main" id="{55D5FF22-817F-6A21-1935-CCFACFF4B762}"/>
              </a:ext>
            </a:extLst>
          </p:cNvPr>
          <p:cNvSpPr txBox="1"/>
          <p:nvPr/>
        </p:nvSpPr>
        <p:spPr>
          <a:xfrm>
            <a:off x="4077889" y="523888"/>
            <a:ext cx="2933579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tabLst>
                <a:tab pos="1435100" algn="l"/>
              </a:tabLs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Преимущества официального трудового договора: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="" xmlns:a16="http://schemas.microsoft.com/office/drawing/2014/main" id="{3A51D8A3-26E9-A208-EA84-3B7273748F1E}"/>
              </a:ext>
            </a:extLst>
          </p:cNvPr>
          <p:cNvSpPr txBox="1"/>
          <p:nvPr/>
        </p:nvSpPr>
        <p:spPr>
          <a:xfrm>
            <a:off x="7834481" y="1020960"/>
            <a:ext cx="2831460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Многие, стремясь к быстрому заработку, соглашаются на нелегальную работу.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="" xmlns:a16="http://schemas.microsoft.com/office/drawing/2014/main" id="{3A51D8A3-26E9-A208-EA84-3B7273748F1E}"/>
              </a:ext>
            </a:extLst>
          </p:cNvPr>
          <p:cNvSpPr txBox="1"/>
          <p:nvPr/>
        </p:nvSpPr>
        <p:spPr>
          <a:xfrm>
            <a:off x="7829241" y="502462"/>
            <a:ext cx="2831460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 рискуете больше,              чем думаете.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="" xmlns:a16="http://schemas.microsoft.com/office/drawing/2014/main" id="{D46580BA-9A30-7B0C-8D32-121F04AAE516}"/>
              </a:ext>
            </a:extLst>
          </p:cNvPr>
          <p:cNvSpPr txBox="1"/>
          <p:nvPr/>
        </p:nvSpPr>
        <p:spPr>
          <a:xfrm>
            <a:off x="7833837" y="1841055"/>
            <a:ext cx="3218338" cy="1962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Но стоит ли рисковать?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97" name="TextBox 196">
            <a:extLst>
              <a:ext uri="{FF2B5EF4-FFF2-40B4-BE49-F238E27FC236}">
                <a16:creationId xmlns="" xmlns:a16="http://schemas.microsoft.com/office/drawing/2014/main" id="{55D5FF22-817F-6A21-1935-CCFACFF4B762}"/>
              </a:ext>
            </a:extLst>
          </p:cNvPr>
          <p:cNvSpPr txBox="1"/>
          <p:nvPr/>
        </p:nvSpPr>
        <p:spPr>
          <a:xfrm>
            <a:off x="7837707" y="6710829"/>
            <a:ext cx="2933579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1260256">
              <a:spcAft>
                <a:spcPts val="6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ВЫБИРАЙТЕ ОФИЦИАЛЬНОЕ ТРУДОУСТРОЙСТВО!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1027" name="Picture 3" descr="C:\Users\Inet3018\Downloads\izolirovannaa-biznes-koncepcia-3d-vizualizacii-rukopozatia(1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961" y="1530167"/>
            <a:ext cx="1981643" cy="1486232"/>
          </a:xfrm>
          <a:prstGeom prst="rect">
            <a:avLst/>
          </a:prstGeom>
          <a:noFill/>
        </p:spPr>
      </p:pic>
      <p:sp>
        <p:nvSpPr>
          <p:cNvPr id="24" name="Нашивка 23"/>
          <p:cNvSpPr/>
          <p:nvPr/>
        </p:nvSpPr>
        <p:spPr>
          <a:xfrm>
            <a:off x="357077" y="3897302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>
            <a:off x="369187" y="4867523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ашивка 25"/>
          <p:cNvSpPr/>
          <p:nvPr/>
        </p:nvSpPr>
        <p:spPr>
          <a:xfrm>
            <a:off x="371254" y="5848672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28" name="AutoShape 4" descr="бизнесмен подписывает контракт подписывает руку PNG , концепция, Работа,  покупка PNG картинки и пнг рисунок для бесплатной загруз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96969391-5215-0235-D8CF-AB1BF4C4BB45}"/>
              </a:ext>
            </a:extLst>
          </p:cNvPr>
          <p:cNvSpPr txBox="1"/>
          <p:nvPr/>
        </p:nvSpPr>
        <p:spPr>
          <a:xfrm>
            <a:off x="373585" y="3126393"/>
            <a:ext cx="3049804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Последствия теневой занятости: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55D5FF22-817F-6A21-1935-CCFACFF4B762}"/>
              </a:ext>
            </a:extLst>
          </p:cNvPr>
          <p:cNvSpPr txBox="1"/>
          <p:nvPr/>
        </p:nvSpPr>
        <p:spPr>
          <a:xfrm>
            <a:off x="4411042" y="1176017"/>
            <a:ext cx="2933579" cy="29238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Регулирование условий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труда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Своевременная выплата заработной платы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Соответствие рабочего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места нормам охраны труда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Установление нормального рабочего времени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Предоставление выходных и отпусков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Социальное страхование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41" name="Нашивка 40"/>
          <p:cNvSpPr/>
          <p:nvPr/>
        </p:nvSpPr>
        <p:spPr>
          <a:xfrm>
            <a:off x="4092650" y="1200176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2" name="Нашивка 41"/>
          <p:cNvSpPr/>
          <p:nvPr/>
        </p:nvSpPr>
        <p:spPr>
          <a:xfrm>
            <a:off x="4096192" y="1756613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5" name="Нашивка 44"/>
          <p:cNvSpPr/>
          <p:nvPr/>
        </p:nvSpPr>
        <p:spPr>
          <a:xfrm>
            <a:off x="4078470" y="2270520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7" name="Нашивка 46"/>
          <p:cNvSpPr/>
          <p:nvPr/>
        </p:nvSpPr>
        <p:spPr>
          <a:xfrm>
            <a:off x="4103282" y="279505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1" name="Нашивка 50"/>
          <p:cNvSpPr/>
          <p:nvPr/>
        </p:nvSpPr>
        <p:spPr>
          <a:xfrm>
            <a:off x="4106825" y="386185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>
            <a:off x="4099738" y="334440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Inet3018\Desktop\5274708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81039" y="2468157"/>
            <a:ext cx="3571136" cy="3571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05612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1629</TotalTime>
  <Words>183</Words>
  <Application>Microsoft Office PowerPoint</Application>
  <PresentationFormat>Произвольный</PresentationFormat>
  <Paragraphs>39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 Markaryan</dc:creator>
  <cp:lastModifiedBy>Санкичева Татьяна Викторовна</cp:lastModifiedBy>
  <cp:revision>159</cp:revision>
  <dcterms:created xsi:type="dcterms:W3CDTF">2025-06-03T13:01:55Z</dcterms:created>
  <dcterms:modified xsi:type="dcterms:W3CDTF">2025-11-12T12:23:46Z</dcterms:modified>
</cp:coreProperties>
</file>