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65" r:id="rId4"/>
    <p:sldId id="266" r:id="rId5"/>
    <p:sldId id="257" r:id="rId6"/>
    <p:sldId id="258" r:id="rId7"/>
    <p:sldId id="259" r:id="rId8"/>
    <p:sldId id="260" r:id="rId9"/>
    <p:sldId id="261" r:id="rId10"/>
    <p:sldId id="263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ичугина Мария Юрьевна" initials="ПМЮ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50C869-CE77-4659-9813-16E798A433A4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55C71E2-7261-4DF0-ACE1-2A7FC0504475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4201A6A9-7A83-4F45-B08B-FEE9108179FF}" type="parTrans" cxnId="{DDA4F189-625B-4DC9-A9B9-FCDBE768B976}">
      <dgm:prSet/>
      <dgm:spPr/>
      <dgm:t>
        <a:bodyPr/>
        <a:lstStyle/>
        <a:p>
          <a:endParaRPr lang="ru-RU"/>
        </a:p>
      </dgm:t>
    </dgm:pt>
    <dgm:pt modelId="{6AE86D9D-E2DC-486E-BEA6-CF980C485EF2}" type="sibTrans" cxnId="{DDA4F189-625B-4DC9-A9B9-FCDBE768B976}">
      <dgm:prSet/>
      <dgm:spPr/>
      <dgm:t>
        <a:bodyPr/>
        <a:lstStyle/>
        <a:p>
          <a:endParaRPr lang="ru-RU"/>
        </a:p>
      </dgm:t>
    </dgm:pt>
    <dgm:pt modelId="{8912F25B-3E02-4561-B2EA-8EF0CB448790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+mn-lt"/>
            </a:rPr>
            <a:t>холодильники и морозильники бытовые, а также холодильное и морозильное оборудование, тепловые насосы</a:t>
          </a:r>
        </a:p>
      </dgm:t>
    </dgm:pt>
    <dgm:pt modelId="{6054AEB8-16DA-40AA-B1FB-68E4F02D1E9A}" type="parTrans" cxnId="{918B8C0F-5683-4BB9-A408-6948A1E3242F}">
      <dgm:prSet/>
      <dgm:spPr/>
      <dgm:t>
        <a:bodyPr/>
        <a:lstStyle/>
        <a:p>
          <a:endParaRPr lang="ru-RU"/>
        </a:p>
      </dgm:t>
    </dgm:pt>
    <dgm:pt modelId="{F255FEB3-2893-4C22-B354-6659042A6BC0}" type="sibTrans" cxnId="{918B8C0F-5683-4BB9-A408-6948A1E3242F}">
      <dgm:prSet/>
      <dgm:spPr/>
      <dgm:t>
        <a:bodyPr/>
        <a:lstStyle/>
        <a:p>
          <a:endParaRPr lang="ru-RU"/>
        </a:p>
      </dgm:t>
    </dgm:pt>
    <dgm:pt modelId="{FD91FA93-7C2E-4EB4-A421-74BD68E75EDD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A1D251EB-7F32-4200-AAC0-A62C3BE983AE}" type="parTrans" cxnId="{7C027F4F-12B4-4A03-9DAC-C9B63E6E6E72}">
      <dgm:prSet/>
      <dgm:spPr/>
      <dgm:t>
        <a:bodyPr/>
        <a:lstStyle/>
        <a:p>
          <a:endParaRPr lang="ru-RU"/>
        </a:p>
      </dgm:t>
    </dgm:pt>
    <dgm:pt modelId="{BC44477B-28F9-469C-9FCA-76BF834CB344}" type="sibTrans" cxnId="{7C027F4F-12B4-4A03-9DAC-C9B63E6E6E72}">
      <dgm:prSet/>
      <dgm:spPr/>
      <dgm:t>
        <a:bodyPr/>
        <a:lstStyle/>
        <a:p>
          <a:endParaRPr lang="ru-RU"/>
        </a:p>
      </dgm:t>
    </dgm:pt>
    <dgm:pt modelId="{243681B0-15F0-42D5-90FE-3F68C717D543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ru-RU" sz="2000" b="1" dirty="0">
              <a:solidFill>
                <a:schemeClr val="tx1"/>
              </a:solidFill>
              <a:latin typeface="+mn-lt"/>
            </a:rPr>
            <a:t>детские сиденья (кресла) безопасности</a:t>
          </a:r>
        </a:p>
      </dgm:t>
    </dgm:pt>
    <dgm:pt modelId="{5938A7DE-DF55-43F3-9DF6-20923931434D}" type="parTrans" cxnId="{AD80FE46-4469-4CE7-888D-3654EB1C34C8}">
      <dgm:prSet/>
      <dgm:spPr/>
      <dgm:t>
        <a:bodyPr/>
        <a:lstStyle/>
        <a:p>
          <a:endParaRPr lang="ru-RU"/>
        </a:p>
      </dgm:t>
    </dgm:pt>
    <dgm:pt modelId="{7DEF41C5-1C80-4C69-8ECB-C1AB8265237D}" type="sibTrans" cxnId="{AD80FE46-4469-4CE7-888D-3654EB1C34C8}">
      <dgm:prSet/>
      <dgm:spPr/>
      <dgm:t>
        <a:bodyPr/>
        <a:lstStyle/>
        <a:p>
          <a:endParaRPr lang="ru-RU"/>
        </a:p>
      </dgm:t>
    </dgm:pt>
    <dgm:pt modelId="{BDE08999-E599-4A14-8BCA-D8442120A815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48C955C1-1C0D-4C79-8603-70294675452E}" type="parTrans" cxnId="{63F4310A-048A-43C5-A77F-6BBF80963A5A}">
      <dgm:prSet/>
      <dgm:spPr/>
      <dgm:t>
        <a:bodyPr/>
        <a:lstStyle/>
        <a:p>
          <a:endParaRPr lang="ru-RU"/>
        </a:p>
      </dgm:t>
    </dgm:pt>
    <dgm:pt modelId="{CA44BF96-F003-443D-897F-C751BDCB2DB0}" type="sibTrans" cxnId="{63F4310A-048A-43C5-A77F-6BBF80963A5A}">
      <dgm:prSet/>
      <dgm:spPr/>
      <dgm:t>
        <a:bodyPr/>
        <a:lstStyle/>
        <a:p>
          <a:endParaRPr lang="ru-RU"/>
        </a:p>
      </dgm:t>
    </dgm:pt>
    <dgm:pt modelId="{45C444BB-BE0A-49A3-A644-AC1E8A8F3298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371FD60E-27C8-48A9-87A6-ADB88FFE1B12}" type="parTrans" cxnId="{F9ACCA28-98E1-48ED-A636-859ED00B5767}">
      <dgm:prSet/>
      <dgm:spPr/>
      <dgm:t>
        <a:bodyPr/>
        <a:lstStyle/>
        <a:p>
          <a:endParaRPr lang="ru-RU"/>
        </a:p>
      </dgm:t>
    </dgm:pt>
    <dgm:pt modelId="{2ED27089-1B88-429F-A18D-FAE0DA9F8AA0}" type="sibTrans" cxnId="{F9ACCA28-98E1-48ED-A636-859ED00B5767}">
      <dgm:prSet/>
      <dgm:spPr/>
      <dgm:t>
        <a:bodyPr/>
        <a:lstStyle/>
        <a:p>
          <a:endParaRPr lang="ru-RU"/>
        </a:p>
      </dgm:t>
    </dgm:pt>
    <dgm:pt modelId="{3F615C15-287B-4251-89FB-BF5278F00973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1EEBD319-D08D-4C01-9590-AC6492EC3C18}" type="parTrans" cxnId="{F2C67D4A-E6AD-4489-9DA0-2C09FD09A402}">
      <dgm:prSet/>
      <dgm:spPr/>
      <dgm:t>
        <a:bodyPr/>
        <a:lstStyle/>
        <a:p>
          <a:endParaRPr lang="ru-RU"/>
        </a:p>
      </dgm:t>
    </dgm:pt>
    <dgm:pt modelId="{DE7D422C-1339-43F9-8D8D-49025FBC5389}" type="sibTrans" cxnId="{F2C67D4A-E6AD-4489-9DA0-2C09FD09A402}">
      <dgm:prSet/>
      <dgm:spPr/>
      <dgm:t>
        <a:bodyPr/>
        <a:lstStyle/>
        <a:p>
          <a:endParaRPr lang="ru-RU"/>
        </a:p>
      </dgm:t>
    </dgm:pt>
    <dgm:pt modelId="{26CE8DA7-A66D-49E6-B782-B0549253ADE3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+mn-lt"/>
            </a:rPr>
            <a:t>машины стиральные, бытовые и для прачечных</a:t>
          </a:r>
        </a:p>
      </dgm:t>
    </dgm:pt>
    <dgm:pt modelId="{BE3B3951-4394-4E20-B546-65D642AE9434}" type="parTrans" cxnId="{8EF6A6C0-6821-4A0D-976C-F4466F382B7D}">
      <dgm:prSet/>
      <dgm:spPr/>
      <dgm:t>
        <a:bodyPr/>
        <a:lstStyle/>
        <a:p>
          <a:endParaRPr lang="ru-RU"/>
        </a:p>
      </dgm:t>
    </dgm:pt>
    <dgm:pt modelId="{4D8C989A-D450-4AE3-A191-FE52D2C13307}" type="sibTrans" cxnId="{8EF6A6C0-6821-4A0D-976C-F4466F382B7D}">
      <dgm:prSet/>
      <dgm:spPr/>
      <dgm:t>
        <a:bodyPr/>
        <a:lstStyle/>
        <a:p>
          <a:endParaRPr lang="ru-RU"/>
        </a:p>
      </dgm:t>
    </dgm:pt>
    <dgm:pt modelId="{9912E8AF-3AD8-4B80-B195-41FFE042328A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+mn-lt"/>
            </a:rPr>
            <a:t>мониторы</a:t>
          </a:r>
          <a:r>
            <a:rPr lang="ru-RU" sz="2000" b="1" baseline="0" dirty="0">
              <a:solidFill>
                <a:schemeClr val="tx1"/>
              </a:solidFill>
              <a:latin typeface="+mn-lt"/>
            </a:rPr>
            <a:t> и проекторы</a:t>
          </a:r>
          <a:endParaRPr lang="ru-RU" sz="2000" b="1" dirty="0">
            <a:solidFill>
              <a:schemeClr val="tx1"/>
            </a:solidFill>
            <a:latin typeface="+mn-lt"/>
          </a:endParaRPr>
        </a:p>
      </dgm:t>
    </dgm:pt>
    <dgm:pt modelId="{62A496A7-C34A-4D7C-800E-DF71D63FB73C}" type="parTrans" cxnId="{C8442BBA-58EE-4DFD-9778-FC915053A797}">
      <dgm:prSet/>
      <dgm:spPr/>
      <dgm:t>
        <a:bodyPr/>
        <a:lstStyle/>
        <a:p>
          <a:endParaRPr lang="ru-RU"/>
        </a:p>
      </dgm:t>
    </dgm:pt>
    <dgm:pt modelId="{01D326A5-317B-4D09-8BB3-968E2BF99B41}" type="sibTrans" cxnId="{C8442BBA-58EE-4DFD-9778-FC915053A797}">
      <dgm:prSet/>
      <dgm:spPr/>
      <dgm:t>
        <a:bodyPr/>
        <a:lstStyle/>
        <a:p>
          <a:endParaRPr lang="ru-RU"/>
        </a:p>
      </dgm:t>
    </dgm:pt>
    <dgm:pt modelId="{5931FF8B-3899-4BD5-BB5A-60F3372BA072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>
              <a:solidFill>
                <a:schemeClr val="tx1"/>
              </a:solidFill>
            </a:rPr>
            <a:t>автопогрузчики с вилочным захватом, бульдозеры, грейдеры, дорожные катки и экскаваторы</a:t>
          </a:r>
        </a:p>
      </dgm:t>
    </dgm:pt>
    <dgm:pt modelId="{F10E5AF5-DF43-48A2-8FAC-F693B922E171}" type="sibTrans" cxnId="{15C2E739-44DD-456B-8D72-3272FFFE0B76}">
      <dgm:prSet/>
      <dgm:spPr/>
      <dgm:t>
        <a:bodyPr/>
        <a:lstStyle/>
        <a:p>
          <a:endParaRPr lang="ru-RU"/>
        </a:p>
      </dgm:t>
    </dgm:pt>
    <dgm:pt modelId="{31E79C85-3C78-41CD-BF54-AE62BC17DD53}" type="parTrans" cxnId="{15C2E739-44DD-456B-8D72-3272FFFE0B76}">
      <dgm:prSet/>
      <dgm:spPr/>
      <dgm:t>
        <a:bodyPr/>
        <a:lstStyle/>
        <a:p>
          <a:endParaRPr lang="ru-RU"/>
        </a:p>
      </dgm:t>
    </dgm:pt>
    <dgm:pt modelId="{39052FBD-07D8-4E1C-8BF5-7E39980E56DE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D2A28C78-065E-4D8E-8D3F-2EE3D36E0D89}" type="sibTrans" cxnId="{49A47FBB-1542-47D4-9093-9A313B9F985C}">
      <dgm:prSet/>
      <dgm:spPr/>
      <dgm:t>
        <a:bodyPr/>
        <a:lstStyle/>
        <a:p>
          <a:endParaRPr lang="ru-RU"/>
        </a:p>
      </dgm:t>
    </dgm:pt>
    <dgm:pt modelId="{78912D9D-0169-4F6D-9611-7EB98549E71C}" type="parTrans" cxnId="{49A47FBB-1542-47D4-9093-9A313B9F985C}">
      <dgm:prSet/>
      <dgm:spPr/>
      <dgm:t>
        <a:bodyPr/>
        <a:lstStyle/>
        <a:p>
          <a:endParaRPr lang="ru-RU"/>
        </a:p>
      </dgm:t>
    </dgm:pt>
    <dgm:pt modelId="{881E151F-E67F-48C9-A435-F9D60ADE6EF5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+mn-lt"/>
            </a:rPr>
            <a:t>транспортные средства промышленного назначения, используемые на заводах, аэропортах, складах для перевозки грузов на короткие расстояния</a:t>
          </a:r>
        </a:p>
      </dgm:t>
    </dgm:pt>
    <dgm:pt modelId="{762EA2F1-83DA-466D-A9A5-2B1D8A6D58C4}" type="parTrans" cxnId="{0D74A235-673C-4CEE-A76C-59D76132DA99}">
      <dgm:prSet/>
      <dgm:spPr/>
      <dgm:t>
        <a:bodyPr/>
        <a:lstStyle/>
        <a:p>
          <a:endParaRPr lang="ru-RU"/>
        </a:p>
      </dgm:t>
    </dgm:pt>
    <dgm:pt modelId="{B2C626C4-8327-40C0-81A7-2A5A517A124D}" type="sibTrans" cxnId="{0D74A235-673C-4CEE-A76C-59D76132DA99}">
      <dgm:prSet/>
      <dgm:spPr/>
      <dgm:t>
        <a:bodyPr/>
        <a:lstStyle/>
        <a:p>
          <a:endParaRPr lang="ru-RU"/>
        </a:p>
      </dgm:t>
    </dgm:pt>
    <dgm:pt modelId="{8BB077B0-D264-43D1-BAB2-CBC6C3A4406D}">
      <dgm:prSet phldrT="[Текст]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2B307ACC-92E6-4B67-BA53-8DC3674EFCC3}" type="parTrans" cxnId="{C5CA64B1-7748-4013-97D7-82D0B7FE7FED}">
      <dgm:prSet/>
      <dgm:spPr/>
      <dgm:t>
        <a:bodyPr/>
        <a:lstStyle/>
        <a:p>
          <a:endParaRPr lang="ru-RU"/>
        </a:p>
      </dgm:t>
    </dgm:pt>
    <dgm:pt modelId="{183A64F0-161D-4CA4-840A-C9826409C489}" type="sibTrans" cxnId="{C5CA64B1-7748-4013-97D7-82D0B7FE7FED}">
      <dgm:prSet/>
      <dgm:spPr/>
      <dgm:t>
        <a:bodyPr/>
        <a:lstStyle/>
        <a:p>
          <a:endParaRPr lang="ru-RU"/>
        </a:p>
      </dgm:t>
    </dgm:pt>
    <dgm:pt modelId="{1720EEEE-2A3B-43C9-B4AE-DD1DC9AF89E4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+mn-lt"/>
            </a:rPr>
            <a:t>коляски детские</a:t>
          </a:r>
        </a:p>
      </dgm:t>
    </dgm:pt>
    <dgm:pt modelId="{8A9F29E7-C8EE-4066-A152-E152A00B6962}" type="parTrans" cxnId="{4B9B83DB-5C38-4C20-B739-0539E60185C4}">
      <dgm:prSet/>
      <dgm:spPr/>
      <dgm:t>
        <a:bodyPr/>
        <a:lstStyle/>
        <a:p>
          <a:endParaRPr lang="ru-RU"/>
        </a:p>
      </dgm:t>
    </dgm:pt>
    <dgm:pt modelId="{C80FC962-3722-4200-BDC6-2F860E296575}" type="sibTrans" cxnId="{4B9B83DB-5C38-4C20-B739-0539E60185C4}">
      <dgm:prSet/>
      <dgm:spPr/>
      <dgm:t>
        <a:bodyPr/>
        <a:lstStyle/>
        <a:p>
          <a:endParaRPr lang="ru-RU"/>
        </a:p>
      </dgm:t>
    </dgm:pt>
    <dgm:pt modelId="{5CD66B74-3DF3-4035-ABC5-8CFBFE5DC248}" type="pres">
      <dgm:prSet presAssocID="{A850C869-CE77-4659-9813-16E798A433A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7CA3AE-E320-4CB7-9636-B0808C1F6FA6}" type="pres">
      <dgm:prSet presAssocID="{155C71E2-7261-4DF0-ACE1-2A7FC0504475}" presName="composite" presStyleCnt="0"/>
      <dgm:spPr/>
    </dgm:pt>
    <dgm:pt modelId="{A64CE2EF-019A-4775-A997-AAE4C2AB98C1}" type="pres">
      <dgm:prSet presAssocID="{155C71E2-7261-4DF0-ACE1-2A7FC0504475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A0255-498B-4400-A58A-D52E972D4F61}" type="pres">
      <dgm:prSet presAssocID="{155C71E2-7261-4DF0-ACE1-2A7FC0504475}" presName="descendantText" presStyleLbl="alignAcc1" presStyleIdx="0" presStyleCnt="7" custScaleY="1912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A361B2-CB21-40B7-9C1B-5222694F3EFE}" type="pres">
      <dgm:prSet presAssocID="{6AE86D9D-E2DC-486E-BEA6-CF980C485EF2}" presName="sp" presStyleCnt="0"/>
      <dgm:spPr/>
    </dgm:pt>
    <dgm:pt modelId="{CB0CF276-B25F-4D39-B1DB-F2ED02CC89E9}" type="pres">
      <dgm:prSet presAssocID="{39052FBD-07D8-4E1C-8BF5-7E39980E56DE}" presName="composite" presStyleCnt="0"/>
      <dgm:spPr/>
    </dgm:pt>
    <dgm:pt modelId="{C2EF6375-B291-4EC6-91A9-D77C818B2E25}" type="pres">
      <dgm:prSet presAssocID="{39052FBD-07D8-4E1C-8BF5-7E39980E56DE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0B201-F8FB-4FCD-A4D7-A60D20E6CFD4}" type="pres">
      <dgm:prSet presAssocID="{39052FBD-07D8-4E1C-8BF5-7E39980E56DE}" presName="descendantText" presStyleLbl="alignAcc1" presStyleIdx="1" presStyleCnt="7" custScaleY="121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731B01-C304-4D6B-96E0-049F663F18EF}" type="pres">
      <dgm:prSet presAssocID="{D2A28C78-065E-4D8E-8D3F-2EE3D36E0D89}" presName="sp" presStyleCnt="0"/>
      <dgm:spPr/>
    </dgm:pt>
    <dgm:pt modelId="{BF2A707C-FB5F-4392-861C-7CEDB181AB59}" type="pres">
      <dgm:prSet presAssocID="{FD91FA93-7C2E-4EB4-A421-74BD68E75EDD}" presName="composite" presStyleCnt="0"/>
      <dgm:spPr/>
    </dgm:pt>
    <dgm:pt modelId="{590F1D73-3C47-4F45-8539-780D31C39554}" type="pres">
      <dgm:prSet presAssocID="{FD91FA93-7C2E-4EB4-A421-74BD68E75EDD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C736E3-7AA6-4D1A-9595-A3511A75D32A}" type="pres">
      <dgm:prSet presAssocID="{FD91FA93-7C2E-4EB4-A421-74BD68E75EDD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F0683A-E62A-4960-AAC3-7C97ED392A9F}" type="pres">
      <dgm:prSet presAssocID="{BC44477B-28F9-469C-9FCA-76BF834CB344}" presName="sp" presStyleCnt="0"/>
      <dgm:spPr/>
    </dgm:pt>
    <dgm:pt modelId="{973C8927-7992-4253-A335-4D281B3A7B29}" type="pres">
      <dgm:prSet presAssocID="{3F615C15-287B-4251-89FB-BF5278F00973}" presName="composite" presStyleCnt="0"/>
      <dgm:spPr/>
    </dgm:pt>
    <dgm:pt modelId="{AF13E88C-7A52-43AB-9189-C8E1C9A75DBF}" type="pres">
      <dgm:prSet presAssocID="{3F615C15-287B-4251-89FB-BF5278F00973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C4A400-A88E-4730-BDDD-89FC1FE9A555}" type="pres">
      <dgm:prSet presAssocID="{3F615C15-287B-4251-89FB-BF5278F00973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BCD0E9-32FC-4745-8971-F0A93C20B2DF}" type="pres">
      <dgm:prSet presAssocID="{DE7D422C-1339-43F9-8D8D-49025FBC5389}" presName="sp" presStyleCnt="0"/>
      <dgm:spPr/>
    </dgm:pt>
    <dgm:pt modelId="{3575D510-6F6E-4519-B235-3EFDC6466884}" type="pres">
      <dgm:prSet presAssocID="{45C444BB-BE0A-49A3-A644-AC1E8A8F3298}" presName="composite" presStyleCnt="0"/>
      <dgm:spPr/>
    </dgm:pt>
    <dgm:pt modelId="{D40A4214-1016-4907-8201-79820C6E8A94}" type="pres">
      <dgm:prSet presAssocID="{45C444BB-BE0A-49A3-A644-AC1E8A8F3298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6A7F6-CD38-4817-BDA1-13AEFADB9CBE}" type="pres">
      <dgm:prSet presAssocID="{45C444BB-BE0A-49A3-A644-AC1E8A8F3298}" presName="descendantText" presStyleLbl="alignAcc1" presStyleIdx="4" presStyleCnt="7" custScaleY="131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1DC3D-4F0D-45BB-93FC-B71A1D947F7B}" type="pres">
      <dgm:prSet presAssocID="{2ED27089-1B88-429F-A18D-FAE0DA9F8AA0}" presName="sp" presStyleCnt="0"/>
      <dgm:spPr/>
    </dgm:pt>
    <dgm:pt modelId="{ABC5C51C-96D9-49E6-9ED9-6B1E59FC86E2}" type="pres">
      <dgm:prSet presAssocID="{8BB077B0-D264-43D1-BAB2-CBC6C3A4406D}" presName="composite" presStyleCnt="0"/>
      <dgm:spPr/>
    </dgm:pt>
    <dgm:pt modelId="{46B0BB32-58D2-49F8-95A6-B4A58A5C932D}" type="pres">
      <dgm:prSet presAssocID="{8BB077B0-D264-43D1-BAB2-CBC6C3A4406D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5B017-712C-4F82-AF75-FCF7AB8DE143}" type="pres">
      <dgm:prSet presAssocID="{8BB077B0-D264-43D1-BAB2-CBC6C3A4406D}" presName="descendantText" presStyleLbl="alignAcc1" presStyleIdx="5" presStyleCnt="7" custLinFactNeighborX="82" custLinFactNeighborY="-56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6D0C1-C37B-4E6A-BB06-F40533B0D301}" type="pres">
      <dgm:prSet presAssocID="{183A64F0-161D-4CA4-840A-C9826409C489}" presName="sp" presStyleCnt="0"/>
      <dgm:spPr/>
    </dgm:pt>
    <dgm:pt modelId="{8A944253-F1F0-4B8E-B727-A0318A6CA96F}" type="pres">
      <dgm:prSet presAssocID="{BDE08999-E599-4A14-8BCA-D8442120A815}" presName="composite" presStyleCnt="0"/>
      <dgm:spPr/>
    </dgm:pt>
    <dgm:pt modelId="{A5C0494C-A417-4267-83B6-38B5CF7E9E74}" type="pres">
      <dgm:prSet presAssocID="{BDE08999-E599-4A14-8BCA-D8442120A815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184B1-D01E-4214-B85B-68DF87E1A4E1}" type="pres">
      <dgm:prSet presAssocID="{BDE08999-E599-4A14-8BCA-D8442120A815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0D9B24-0223-4EA5-94F6-69A807D5D211}" type="presOf" srcId="{155C71E2-7261-4DF0-ACE1-2A7FC0504475}" destId="{A64CE2EF-019A-4775-A997-AAE4C2AB98C1}" srcOrd="0" destOrd="0" presId="urn:microsoft.com/office/officeart/2005/8/layout/chevron2"/>
    <dgm:cxn modelId="{957DD060-C60A-4519-8834-E38A4DE32CF1}" type="presOf" srcId="{9912E8AF-3AD8-4B80-B195-41FFE042328A}" destId="{69C4A400-A88E-4730-BDDD-89FC1FE9A555}" srcOrd="0" destOrd="0" presId="urn:microsoft.com/office/officeart/2005/8/layout/chevron2"/>
    <dgm:cxn modelId="{A36FC96C-52A0-4195-B0D4-614AE89CF591}" type="presOf" srcId="{A850C869-CE77-4659-9813-16E798A433A4}" destId="{5CD66B74-3DF3-4035-ABC5-8CFBFE5DC248}" srcOrd="0" destOrd="0" presId="urn:microsoft.com/office/officeart/2005/8/layout/chevron2"/>
    <dgm:cxn modelId="{15C2E739-44DD-456B-8D72-3272FFFE0B76}" srcId="{39052FBD-07D8-4E1C-8BF5-7E39980E56DE}" destId="{5931FF8B-3899-4BD5-BB5A-60F3372BA072}" srcOrd="0" destOrd="0" parTransId="{31E79C85-3C78-41CD-BF54-AE62BC17DD53}" sibTransId="{F10E5AF5-DF43-48A2-8FAC-F693B922E171}"/>
    <dgm:cxn modelId="{897123D3-F8F2-4C4A-8FC9-A9CD40A6E208}" type="presOf" srcId="{881E151F-E67F-48C9-A435-F9D60ADE6EF5}" destId="{1FC6A7F6-CD38-4817-BDA1-13AEFADB9CBE}" srcOrd="0" destOrd="0" presId="urn:microsoft.com/office/officeart/2005/8/layout/chevron2"/>
    <dgm:cxn modelId="{AD80FE46-4469-4CE7-888D-3654EB1C34C8}" srcId="{BDE08999-E599-4A14-8BCA-D8442120A815}" destId="{243681B0-15F0-42D5-90FE-3F68C717D543}" srcOrd="0" destOrd="0" parTransId="{5938A7DE-DF55-43F3-9DF6-20923931434D}" sibTransId="{7DEF41C5-1C80-4C69-8ECB-C1AB8265237D}"/>
    <dgm:cxn modelId="{4B9B83DB-5C38-4C20-B739-0539E60185C4}" srcId="{8BB077B0-D264-43D1-BAB2-CBC6C3A4406D}" destId="{1720EEEE-2A3B-43C9-B4AE-DD1DC9AF89E4}" srcOrd="0" destOrd="0" parTransId="{8A9F29E7-C8EE-4066-A152-E152A00B6962}" sibTransId="{C80FC962-3722-4200-BDC6-2F860E296575}"/>
    <dgm:cxn modelId="{62387358-4FC9-459E-BA73-FEA1104D5C67}" type="presOf" srcId="{5931FF8B-3899-4BD5-BB5A-60F3372BA072}" destId="{B2B0B201-F8FB-4FCD-A4D7-A60D20E6CFD4}" srcOrd="0" destOrd="0" presId="urn:microsoft.com/office/officeart/2005/8/layout/chevron2"/>
    <dgm:cxn modelId="{8EF6A6C0-6821-4A0D-976C-F4466F382B7D}" srcId="{FD91FA93-7C2E-4EB4-A421-74BD68E75EDD}" destId="{26CE8DA7-A66D-49E6-B782-B0549253ADE3}" srcOrd="0" destOrd="0" parTransId="{BE3B3951-4394-4E20-B546-65D642AE9434}" sibTransId="{4D8C989A-D450-4AE3-A191-FE52D2C13307}"/>
    <dgm:cxn modelId="{918B8C0F-5683-4BB9-A408-6948A1E3242F}" srcId="{155C71E2-7261-4DF0-ACE1-2A7FC0504475}" destId="{8912F25B-3E02-4561-B2EA-8EF0CB448790}" srcOrd="0" destOrd="0" parTransId="{6054AEB8-16DA-40AA-B1FB-68E4F02D1E9A}" sibTransId="{F255FEB3-2893-4C22-B354-6659042A6BC0}"/>
    <dgm:cxn modelId="{E66C8E23-7371-4596-BBB3-CACDEEF5179D}" type="presOf" srcId="{26CE8DA7-A66D-49E6-B782-B0549253ADE3}" destId="{73C736E3-7AA6-4D1A-9595-A3511A75D32A}" srcOrd="0" destOrd="0" presId="urn:microsoft.com/office/officeart/2005/8/layout/chevron2"/>
    <dgm:cxn modelId="{0BCE20B3-938E-4AD4-ABDA-CBB980B32ED4}" type="presOf" srcId="{FD91FA93-7C2E-4EB4-A421-74BD68E75EDD}" destId="{590F1D73-3C47-4F45-8539-780D31C39554}" srcOrd="0" destOrd="0" presId="urn:microsoft.com/office/officeart/2005/8/layout/chevron2"/>
    <dgm:cxn modelId="{63F4310A-048A-43C5-A77F-6BBF80963A5A}" srcId="{A850C869-CE77-4659-9813-16E798A433A4}" destId="{BDE08999-E599-4A14-8BCA-D8442120A815}" srcOrd="6" destOrd="0" parTransId="{48C955C1-1C0D-4C79-8603-70294675452E}" sibTransId="{CA44BF96-F003-443D-897F-C751BDCB2DB0}"/>
    <dgm:cxn modelId="{66A009F8-6B7A-4A28-A8AA-DD3A1BD3673E}" type="presOf" srcId="{BDE08999-E599-4A14-8BCA-D8442120A815}" destId="{A5C0494C-A417-4267-83B6-38B5CF7E9E74}" srcOrd="0" destOrd="0" presId="urn:microsoft.com/office/officeart/2005/8/layout/chevron2"/>
    <dgm:cxn modelId="{49A47FBB-1542-47D4-9093-9A313B9F985C}" srcId="{A850C869-CE77-4659-9813-16E798A433A4}" destId="{39052FBD-07D8-4E1C-8BF5-7E39980E56DE}" srcOrd="1" destOrd="0" parTransId="{78912D9D-0169-4F6D-9611-7EB98549E71C}" sibTransId="{D2A28C78-065E-4D8E-8D3F-2EE3D36E0D89}"/>
    <dgm:cxn modelId="{0D74A235-673C-4CEE-A76C-59D76132DA99}" srcId="{45C444BB-BE0A-49A3-A644-AC1E8A8F3298}" destId="{881E151F-E67F-48C9-A435-F9D60ADE6EF5}" srcOrd="0" destOrd="0" parTransId="{762EA2F1-83DA-466D-A9A5-2B1D8A6D58C4}" sibTransId="{B2C626C4-8327-40C0-81A7-2A5A517A124D}"/>
    <dgm:cxn modelId="{7169E266-775A-4441-960E-EFC93B5A6FD3}" type="presOf" srcId="{1720EEEE-2A3B-43C9-B4AE-DD1DC9AF89E4}" destId="{E215B017-712C-4F82-AF75-FCF7AB8DE143}" srcOrd="0" destOrd="0" presId="urn:microsoft.com/office/officeart/2005/8/layout/chevron2"/>
    <dgm:cxn modelId="{C5CA64B1-7748-4013-97D7-82D0B7FE7FED}" srcId="{A850C869-CE77-4659-9813-16E798A433A4}" destId="{8BB077B0-D264-43D1-BAB2-CBC6C3A4406D}" srcOrd="5" destOrd="0" parTransId="{2B307ACC-92E6-4B67-BA53-8DC3674EFCC3}" sibTransId="{183A64F0-161D-4CA4-840A-C9826409C489}"/>
    <dgm:cxn modelId="{77B0D46A-2725-482F-9634-57C605E8C976}" type="presOf" srcId="{8912F25B-3E02-4561-B2EA-8EF0CB448790}" destId="{3BFA0255-498B-4400-A58A-D52E972D4F61}" srcOrd="0" destOrd="0" presId="urn:microsoft.com/office/officeart/2005/8/layout/chevron2"/>
    <dgm:cxn modelId="{D9498752-31A2-4BF4-9215-574A510B6C95}" type="presOf" srcId="{39052FBD-07D8-4E1C-8BF5-7E39980E56DE}" destId="{C2EF6375-B291-4EC6-91A9-D77C818B2E25}" srcOrd="0" destOrd="0" presId="urn:microsoft.com/office/officeart/2005/8/layout/chevron2"/>
    <dgm:cxn modelId="{1D13543F-7153-4226-8638-74F6191A1880}" type="presOf" srcId="{45C444BB-BE0A-49A3-A644-AC1E8A8F3298}" destId="{D40A4214-1016-4907-8201-79820C6E8A94}" srcOrd="0" destOrd="0" presId="urn:microsoft.com/office/officeart/2005/8/layout/chevron2"/>
    <dgm:cxn modelId="{7C027F4F-12B4-4A03-9DAC-C9B63E6E6E72}" srcId="{A850C869-CE77-4659-9813-16E798A433A4}" destId="{FD91FA93-7C2E-4EB4-A421-74BD68E75EDD}" srcOrd="2" destOrd="0" parTransId="{A1D251EB-7F32-4200-AAC0-A62C3BE983AE}" sibTransId="{BC44477B-28F9-469C-9FCA-76BF834CB344}"/>
    <dgm:cxn modelId="{FBE3F959-6D26-411A-B167-AA58C9A736E4}" type="presOf" srcId="{8BB077B0-D264-43D1-BAB2-CBC6C3A4406D}" destId="{46B0BB32-58D2-49F8-95A6-B4A58A5C932D}" srcOrd="0" destOrd="0" presId="urn:microsoft.com/office/officeart/2005/8/layout/chevron2"/>
    <dgm:cxn modelId="{F2C67D4A-E6AD-4489-9DA0-2C09FD09A402}" srcId="{A850C869-CE77-4659-9813-16E798A433A4}" destId="{3F615C15-287B-4251-89FB-BF5278F00973}" srcOrd="3" destOrd="0" parTransId="{1EEBD319-D08D-4C01-9590-AC6492EC3C18}" sibTransId="{DE7D422C-1339-43F9-8D8D-49025FBC5389}"/>
    <dgm:cxn modelId="{8946CB26-575A-4C67-A8D4-034D22758F44}" type="presOf" srcId="{243681B0-15F0-42D5-90FE-3F68C717D543}" destId="{F9B184B1-D01E-4214-B85B-68DF87E1A4E1}" srcOrd="0" destOrd="0" presId="urn:microsoft.com/office/officeart/2005/8/layout/chevron2"/>
    <dgm:cxn modelId="{F9ACCA28-98E1-48ED-A636-859ED00B5767}" srcId="{A850C869-CE77-4659-9813-16E798A433A4}" destId="{45C444BB-BE0A-49A3-A644-AC1E8A8F3298}" srcOrd="4" destOrd="0" parTransId="{371FD60E-27C8-48A9-87A6-ADB88FFE1B12}" sibTransId="{2ED27089-1B88-429F-A18D-FAE0DA9F8AA0}"/>
    <dgm:cxn modelId="{DDA4F189-625B-4DC9-A9B9-FCDBE768B976}" srcId="{A850C869-CE77-4659-9813-16E798A433A4}" destId="{155C71E2-7261-4DF0-ACE1-2A7FC0504475}" srcOrd="0" destOrd="0" parTransId="{4201A6A9-7A83-4F45-B08B-FEE9108179FF}" sibTransId="{6AE86D9D-E2DC-486E-BEA6-CF980C485EF2}"/>
    <dgm:cxn modelId="{C8442BBA-58EE-4DFD-9778-FC915053A797}" srcId="{3F615C15-287B-4251-89FB-BF5278F00973}" destId="{9912E8AF-3AD8-4B80-B195-41FFE042328A}" srcOrd="0" destOrd="0" parTransId="{62A496A7-C34A-4D7C-800E-DF71D63FB73C}" sibTransId="{01D326A5-317B-4D09-8BB3-968E2BF99B41}"/>
    <dgm:cxn modelId="{35568B9B-1EB8-470D-9EA1-F7A3DB9A88FF}" type="presOf" srcId="{3F615C15-287B-4251-89FB-BF5278F00973}" destId="{AF13E88C-7A52-43AB-9189-C8E1C9A75DBF}" srcOrd="0" destOrd="0" presId="urn:microsoft.com/office/officeart/2005/8/layout/chevron2"/>
    <dgm:cxn modelId="{016480CF-6952-4C60-B847-7DD581E669A3}" type="presParOf" srcId="{5CD66B74-3DF3-4035-ABC5-8CFBFE5DC248}" destId="{1A7CA3AE-E320-4CB7-9636-B0808C1F6FA6}" srcOrd="0" destOrd="0" presId="urn:microsoft.com/office/officeart/2005/8/layout/chevron2"/>
    <dgm:cxn modelId="{8A53A409-BA8E-4202-8FFA-08C7A581C3CE}" type="presParOf" srcId="{1A7CA3AE-E320-4CB7-9636-B0808C1F6FA6}" destId="{A64CE2EF-019A-4775-A997-AAE4C2AB98C1}" srcOrd="0" destOrd="0" presId="urn:microsoft.com/office/officeart/2005/8/layout/chevron2"/>
    <dgm:cxn modelId="{3213A346-7EBF-4946-9F3E-963BE4692839}" type="presParOf" srcId="{1A7CA3AE-E320-4CB7-9636-B0808C1F6FA6}" destId="{3BFA0255-498B-4400-A58A-D52E972D4F61}" srcOrd="1" destOrd="0" presId="urn:microsoft.com/office/officeart/2005/8/layout/chevron2"/>
    <dgm:cxn modelId="{3E012A48-63D2-49D1-9B80-F88AD8FA0156}" type="presParOf" srcId="{5CD66B74-3DF3-4035-ABC5-8CFBFE5DC248}" destId="{02A361B2-CB21-40B7-9C1B-5222694F3EFE}" srcOrd="1" destOrd="0" presId="urn:microsoft.com/office/officeart/2005/8/layout/chevron2"/>
    <dgm:cxn modelId="{3983631E-C907-42F4-B1BC-646A99B6521C}" type="presParOf" srcId="{5CD66B74-3DF3-4035-ABC5-8CFBFE5DC248}" destId="{CB0CF276-B25F-4D39-B1DB-F2ED02CC89E9}" srcOrd="2" destOrd="0" presId="urn:microsoft.com/office/officeart/2005/8/layout/chevron2"/>
    <dgm:cxn modelId="{DA1384E1-5DA3-4D0B-BCE4-76DD67D8685B}" type="presParOf" srcId="{CB0CF276-B25F-4D39-B1DB-F2ED02CC89E9}" destId="{C2EF6375-B291-4EC6-91A9-D77C818B2E25}" srcOrd="0" destOrd="0" presId="urn:microsoft.com/office/officeart/2005/8/layout/chevron2"/>
    <dgm:cxn modelId="{FF500F9C-6799-4055-A670-283811F9BDC5}" type="presParOf" srcId="{CB0CF276-B25F-4D39-B1DB-F2ED02CC89E9}" destId="{B2B0B201-F8FB-4FCD-A4D7-A60D20E6CFD4}" srcOrd="1" destOrd="0" presId="urn:microsoft.com/office/officeart/2005/8/layout/chevron2"/>
    <dgm:cxn modelId="{AE093C7B-0207-427D-87F0-00B40702D14F}" type="presParOf" srcId="{5CD66B74-3DF3-4035-ABC5-8CFBFE5DC248}" destId="{AC731B01-C304-4D6B-96E0-049F663F18EF}" srcOrd="3" destOrd="0" presId="urn:microsoft.com/office/officeart/2005/8/layout/chevron2"/>
    <dgm:cxn modelId="{6A88E311-4452-48A2-99A1-8FFAA9ABB6AB}" type="presParOf" srcId="{5CD66B74-3DF3-4035-ABC5-8CFBFE5DC248}" destId="{BF2A707C-FB5F-4392-861C-7CEDB181AB59}" srcOrd="4" destOrd="0" presId="urn:microsoft.com/office/officeart/2005/8/layout/chevron2"/>
    <dgm:cxn modelId="{052CA86E-98F5-4117-BEAC-947B6F818940}" type="presParOf" srcId="{BF2A707C-FB5F-4392-861C-7CEDB181AB59}" destId="{590F1D73-3C47-4F45-8539-780D31C39554}" srcOrd="0" destOrd="0" presId="urn:microsoft.com/office/officeart/2005/8/layout/chevron2"/>
    <dgm:cxn modelId="{3BFC4613-EA9B-4F6E-9E2C-7B8F1A77F7E5}" type="presParOf" srcId="{BF2A707C-FB5F-4392-861C-7CEDB181AB59}" destId="{73C736E3-7AA6-4D1A-9595-A3511A75D32A}" srcOrd="1" destOrd="0" presId="urn:microsoft.com/office/officeart/2005/8/layout/chevron2"/>
    <dgm:cxn modelId="{41392CE5-18AC-4AD5-A5BD-4AB3C8AD31C9}" type="presParOf" srcId="{5CD66B74-3DF3-4035-ABC5-8CFBFE5DC248}" destId="{CEF0683A-E62A-4960-AAC3-7C97ED392A9F}" srcOrd="5" destOrd="0" presId="urn:microsoft.com/office/officeart/2005/8/layout/chevron2"/>
    <dgm:cxn modelId="{5EFEE97F-A9BD-46D8-B5A6-9E51DAE4D141}" type="presParOf" srcId="{5CD66B74-3DF3-4035-ABC5-8CFBFE5DC248}" destId="{973C8927-7992-4253-A335-4D281B3A7B29}" srcOrd="6" destOrd="0" presId="urn:microsoft.com/office/officeart/2005/8/layout/chevron2"/>
    <dgm:cxn modelId="{83A907A1-BCAC-4F59-B8E2-429338022D13}" type="presParOf" srcId="{973C8927-7992-4253-A335-4D281B3A7B29}" destId="{AF13E88C-7A52-43AB-9189-C8E1C9A75DBF}" srcOrd="0" destOrd="0" presId="urn:microsoft.com/office/officeart/2005/8/layout/chevron2"/>
    <dgm:cxn modelId="{EC9E558C-9F6E-4D7E-88B2-ADC773DCAD17}" type="presParOf" srcId="{973C8927-7992-4253-A335-4D281B3A7B29}" destId="{69C4A400-A88E-4730-BDDD-89FC1FE9A555}" srcOrd="1" destOrd="0" presId="urn:microsoft.com/office/officeart/2005/8/layout/chevron2"/>
    <dgm:cxn modelId="{71B81186-7213-4DAF-84D7-07957E3CA04D}" type="presParOf" srcId="{5CD66B74-3DF3-4035-ABC5-8CFBFE5DC248}" destId="{AABCD0E9-32FC-4745-8971-F0A93C20B2DF}" srcOrd="7" destOrd="0" presId="urn:microsoft.com/office/officeart/2005/8/layout/chevron2"/>
    <dgm:cxn modelId="{F834386A-3A96-4A33-B797-36BA34F3FB95}" type="presParOf" srcId="{5CD66B74-3DF3-4035-ABC5-8CFBFE5DC248}" destId="{3575D510-6F6E-4519-B235-3EFDC6466884}" srcOrd="8" destOrd="0" presId="urn:microsoft.com/office/officeart/2005/8/layout/chevron2"/>
    <dgm:cxn modelId="{08B407C6-2726-458D-ADE8-1C2EA5438A82}" type="presParOf" srcId="{3575D510-6F6E-4519-B235-3EFDC6466884}" destId="{D40A4214-1016-4907-8201-79820C6E8A94}" srcOrd="0" destOrd="0" presId="urn:microsoft.com/office/officeart/2005/8/layout/chevron2"/>
    <dgm:cxn modelId="{AE10E122-465E-4EAC-9B3E-F363AA5BC2E3}" type="presParOf" srcId="{3575D510-6F6E-4519-B235-3EFDC6466884}" destId="{1FC6A7F6-CD38-4817-BDA1-13AEFADB9CBE}" srcOrd="1" destOrd="0" presId="urn:microsoft.com/office/officeart/2005/8/layout/chevron2"/>
    <dgm:cxn modelId="{13E081DE-2236-4147-B858-497C3355120D}" type="presParOf" srcId="{5CD66B74-3DF3-4035-ABC5-8CFBFE5DC248}" destId="{C081DC3D-4F0D-45BB-93FC-B71A1D947F7B}" srcOrd="9" destOrd="0" presId="urn:microsoft.com/office/officeart/2005/8/layout/chevron2"/>
    <dgm:cxn modelId="{FF6D88E0-EF43-471D-85C8-72AFF4190919}" type="presParOf" srcId="{5CD66B74-3DF3-4035-ABC5-8CFBFE5DC248}" destId="{ABC5C51C-96D9-49E6-9ED9-6B1E59FC86E2}" srcOrd="10" destOrd="0" presId="urn:microsoft.com/office/officeart/2005/8/layout/chevron2"/>
    <dgm:cxn modelId="{66CDD80B-9138-41F9-8FB5-DE7ED9F199E7}" type="presParOf" srcId="{ABC5C51C-96D9-49E6-9ED9-6B1E59FC86E2}" destId="{46B0BB32-58D2-49F8-95A6-B4A58A5C932D}" srcOrd="0" destOrd="0" presId="urn:microsoft.com/office/officeart/2005/8/layout/chevron2"/>
    <dgm:cxn modelId="{6B5068AA-A8B2-4C53-8BD2-BD90E847DB33}" type="presParOf" srcId="{ABC5C51C-96D9-49E6-9ED9-6B1E59FC86E2}" destId="{E215B017-712C-4F82-AF75-FCF7AB8DE143}" srcOrd="1" destOrd="0" presId="urn:microsoft.com/office/officeart/2005/8/layout/chevron2"/>
    <dgm:cxn modelId="{8B4F322C-8FAB-4C9F-8818-5533CABAEFB6}" type="presParOf" srcId="{5CD66B74-3DF3-4035-ABC5-8CFBFE5DC248}" destId="{B666D0C1-C37B-4E6A-BB06-F40533B0D301}" srcOrd="11" destOrd="0" presId="urn:microsoft.com/office/officeart/2005/8/layout/chevron2"/>
    <dgm:cxn modelId="{E7683F56-E121-46B3-9674-6F476C5B1080}" type="presParOf" srcId="{5CD66B74-3DF3-4035-ABC5-8CFBFE5DC248}" destId="{8A944253-F1F0-4B8E-B727-A0318A6CA96F}" srcOrd="12" destOrd="0" presId="urn:microsoft.com/office/officeart/2005/8/layout/chevron2"/>
    <dgm:cxn modelId="{9EEF5318-4A47-4B85-8BA7-2C3AF0D8B895}" type="presParOf" srcId="{8A944253-F1F0-4B8E-B727-A0318A6CA96F}" destId="{A5C0494C-A417-4267-83B6-38B5CF7E9E74}" srcOrd="0" destOrd="0" presId="urn:microsoft.com/office/officeart/2005/8/layout/chevron2"/>
    <dgm:cxn modelId="{8E39BFF9-A290-4DBA-9C4E-D043E8C75316}" type="presParOf" srcId="{8A944253-F1F0-4B8E-B727-A0318A6CA96F}" destId="{F9B184B1-D01E-4214-B85B-68DF87E1A4E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4CE2EF-019A-4775-A997-AAE4C2AB98C1}">
      <dsp:nvSpPr>
        <dsp:cNvPr id="0" name=""/>
        <dsp:cNvSpPr/>
      </dsp:nvSpPr>
      <dsp:spPr>
        <a:xfrm rot="5400000">
          <a:off x="-100411" y="303876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437759"/>
        <a:ext cx="468587" cy="200823"/>
      </dsp:txXfrm>
    </dsp:sp>
    <dsp:sp modelId="{3BFA0255-498B-4400-A58A-D52E972D4F61}">
      <dsp:nvSpPr>
        <dsp:cNvPr id="0" name=""/>
        <dsp:cNvSpPr/>
      </dsp:nvSpPr>
      <dsp:spPr>
        <a:xfrm rot="5400000">
          <a:off x="5218808" y="-4745282"/>
          <a:ext cx="832169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  <a:latin typeface="+mn-lt"/>
            </a:rPr>
            <a:t>холодильники и морозильники бытовые, а также холодильное и морозильное оборудование, тепловые насосы</a:t>
          </a:r>
        </a:p>
      </dsp:txBody>
      <dsp:txXfrm rot="-5400000">
        <a:off x="468587" y="45562"/>
        <a:ext cx="10291989" cy="750923"/>
      </dsp:txXfrm>
    </dsp:sp>
    <dsp:sp modelId="{C2EF6375-B291-4EC6-91A9-D77C818B2E25}">
      <dsp:nvSpPr>
        <dsp:cNvPr id="0" name=""/>
        <dsp:cNvSpPr/>
      </dsp:nvSpPr>
      <dsp:spPr>
        <a:xfrm rot="5400000">
          <a:off x="-100411" y="941571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1075454"/>
        <a:ext cx="468587" cy="200823"/>
      </dsp:txXfrm>
    </dsp:sp>
    <dsp:sp modelId="{B2B0B201-F8FB-4FCD-A4D7-A60D20E6CFD4}">
      <dsp:nvSpPr>
        <dsp:cNvPr id="0" name=""/>
        <dsp:cNvSpPr/>
      </dsp:nvSpPr>
      <dsp:spPr>
        <a:xfrm rot="5400000">
          <a:off x="5370005" y="-4107588"/>
          <a:ext cx="529776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</a:rPr>
            <a:t>автопогрузчики с вилочным захватом, бульдозеры, грейдеры, дорожные катки и экскаваторы</a:t>
          </a:r>
        </a:p>
      </dsp:txBody>
      <dsp:txXfrm rot="-5400000">
        <a:off x="468587" y="819692"/>
        <a:ext cx="10306750" cy="478052"/>
      </dsp:txXfrm>
    </dsp:sp>
    <dsp:sp modelId="{590F1D73-3C47-4F45-8539-780D31C39554}">
      <dsp:nvSpPr>
        <dsp:cNvPr id="0" name=""/>
        <dsp:cNvSpPr/>
      </dsp:nvSpPr>
      <dsp:spPr>
        <a:xfrm rot="5400000">
          <a:off x="-100411" y="1531936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1665819"/>
        <a:ext cx="468587" cy="200823"/>
      </dsp:txXfrm>
    </dsp:sp>
    <dsp:sp modelId="{73C736E3-7AA6-4D1A-9595-A3511A75D32A}">
      <dsp:nvSpPr>
        <dsp:cNvPr id="0" name=""/>
        <dsp:cNvSpPr/>
      </dsp:nvSpPr>
      <dsp:spPr>
        <a:xfrm rot="5400000">
          <a:off x="5417335" y="-3517223"/>
          <a:ext cx="435116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  <a:latin typeface="+mn-lt"/>
            </a:rPr>
            <a:t>машины стиральные, бытовые и для прачечных</a:t>
          </a:r>
        </a:p>
      </dsp:txBody>
      <dsp:txXfrm rot="-5400000">
        <a:off x="468588" y="1452765"/>
        <a:ext cx="10311371" cy="392634"/>
      </dsp:txXfrm>
    </dsp:sp>
    <dsp:sp modelId="{AF13E88C-7A52-43AB-9189-C8E1C9A75DBF}">
      <dsp:nvSpPr>
        <dsp:cNvPr id="0" name=""/>
        <dsp:cNvSpPr/>
      </dsp:nvSpPr>
      <dsp:spPr>
        <a:xfrm rot="5400000">
          <a:off x="-100411" y="2122301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2256184"/>
        <a:ext cx="468587" cy="200823"/>
      </dsp:txXfrm>
    </dsp:sp>
    <dsp:sp modelId="{69C4A400-A88E-4730-BDDD-89FC1FE9A555}">
      <dsp:nvSpPr>
        <dsp:cNvPr id="0" name=""/>
        <dsp:cNvSpPr/>
      </dsp:nvSpPr>
      <dsp:spPr>
        <a:xfrm rot="5400000">
          <a:off x="5417335" y="-2926858"/>
          <a:ext cx="435116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  <a:latin typeface="+mn-lt"/>
            </a:rPr>
            <a:t>мониторы</a:t>
          </a:r>
          <a:r>
            <a:rPr lang="ru-RU" sz="2000" b="1" kern="1200" baseline="0" dirty="0">
              <a:solidFill>
                <a:schemeClr val="tx1"/>
              </a:solidFill>
              <a:latin typeface="+mn-lt"/>
            </a:rPr>
            <a:t> и проекторы</a:t>
          </a:r>
          <a:endParaRPr lang="ru-RU" sz="2000" b="1" kern="1200" dirty="0">
            <a:solidFill>
              <a:schemeClr val="tx1"/>
            </a:solidFill>
            <a:latin typeface="+mn-lt"/>
          </a:endParaRPr>
        </a:p>
      </dsp:txBody>
      <dsp:txXfrm rot="-5400000">
        <a:off x="468588" y="2043130"/>
        <a:ext cx="10311371" cy="392634"/>
      </dsp:txXfrm>
    </dsp:sp>
    <dsp:sp modelId="{D40A4214-1016-4907-8201-79820C6E8A94}">
      <dsp:nvSpPr>
        <dsp:cNvPr id="0" name=""/>
        <dsp:cNvSpPr/>
      </dsp:nvSpPr>
      <dsp:spPr>
        <a:xfrm rot="5400000">
          <a:off x="-100411" y="2781836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2915719"/>
        <a:ext cx="468587" cy="200823"/>
      </dsp:txXfrm>
    </dsp:sp>
    <dsp:sp modelId="{1FC6A7F6-CD38-4817-BDA1-13AEFADB9CBE}">
      <dsp:nvSpPr>
        <dsp:cNvPr id="0" name=""/>
        <dsp:cNvSpPr/>
      </dsp:nvSpPr>
      <dsp:spPr>
        <a:xfrm rot="5400000">
          <a:off x="5348164" y="-2267322"/>
          <a:ext cx="573457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  <a:latin typeface="+mn-lt"/>
            </a:rPr>
            <a:t>транспортные средства промышленного назначения, используемые на заводах, аэропортах, складах для перевозки грузов на короткие расстояния</a:t>
          </a:r>
        </a:p>
      </dsp:txBody>
      <dsp:txXfrm rot="-5400000">
        <a:off x="468587" y="2640249"/>
        <a:ext cx="10304618" cy="517469"/>
      </dsp:txXfrm>
    </dsp:sp>
    <dsp:sp modelId="{46B0BB32-58D2-49F8-95A6-B4A58A5C932D}">
      <dsp:nvSpPr>
        <dsp:cNvPr id="0" name=""/>
        <dsp:cNvSpPr/>
      </dsp:nvSpPr>
      <dsp:spPr>
        <a:xfrm rot="5400000">
          <a:off x="-100411" y="3372201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3506084"/>
        <a:ext cx="468587" cy="200823"/>
      </dsp:txXfrm>
    </dsp:sp>
    <dsp:sp modelId="{E215B017-712C-4F82-AF75-FCF7AB8DE143}">
      <dsp:nvSpPr>
        <dsp:cNvPr id="0" name=""/>
        <dsp:cNvSpPr/>
      </dsp:nvSpPr>
      <dsp:spPr>
        <a:xfrm rot="5400000">
          <a:off x="5417335" y="-1701507"/>
          <a:ext cx="435116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  <a:latin typeface="+mn-lt"/>
            </a:rPr>
            <a:t>коляски детские</a:t>
          </a:r>
        </a:p>
      </dsp:txBody>
      <dsp:txXfrm rot="-5400000">
        <a:off x="468588" y="3268481"/>
        <a:ext cx="10311371" cy="392634"/>
      </dsp:txXfrm>
    </dsp:sp>
    <dsp:sp modelId="{A5C0494C-A417-4267-83B6-38B5CF7E9E74}">
      <dsp:nvSpPr>
        <dsp:cNvPr id="0" name=""/>
        <dsp:cNvSpPr/>
      </dsp:nvSpPr>
      <dsp:spPr>
        <a:xfrm rot="5400000">
          <a:off x="-100411" y="3962566"/>
          <a:ext cx="669410" cy="468587"/>
        </a:xfrm>
        <a:prstGeom prst="chevron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1" y="4096449"/>
        <a:ext cx="468587" cy="200823"/>
      </dsp:txXfrm>
    </dsp:sp>
    <dsp:sp modelId="{F9B184B1-D01E-4214-B85B-68DF87E1A4E1}">
      <dsp:nvSpPr>
        <dsp:cNvPr id="0" name=""/>
        <dsp:cNvSpPr/>
      </dsp:nvSpPr>
      <dsp:spPr>
        <a:xfrm rot="5400000">
          <a:off x="5417335" y="-1086593"/>
          <a:ext cx="435116" cy="1033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>
              <a:solidFill>
                <a:schemeClr val="tx1"/>
              </a:solidFill>
              <a:latin typeface="+mn-lt"/>
            </a:rPr>
            <a:t>детские сиденья (кресла) безопасности</a:t>
          </a:r>
        </a:p>
      </dsp:txBody>
      <dsp:txXfrm rot="-5400000">
        <a:off x="468588" y="3883395"/>
        <a:ext cx="10311371" cy="392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2417F-9740-4B38-8783-11DF985DEB19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9760A-00C7-43BF-B609-291F427DE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9760A-00C7-43BF-B609-291F427DED3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34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1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62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0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81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90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85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11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94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12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01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39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2D5BF-FF0B-42D3-B01A-D1B2AB14BD7B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37387-141A-4A85-BD4E-33FFBEA2C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18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6008" y="2444536"/>
            <a:ext cx="9144000" cy="23876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Arial Black" panose="020B0A04020102020204" pitchFamily="34" charset="0"/>
              </a:rPr>
              <a:t>Основные ошибки налогоплательщиков в результате работы с прослеживаемым товаром</a:t>
            </a:r>
            <a:endParaRPr lang="ru-RU" sz="3200" b="1" dirty="0">
              <a:latin typeface="Arial Black" panose="020B0A04020102020204" pitchFamily="34" charset="0"/>
            </a:endParaRPr>
          </a:p>
        </p:txBody>
      </p:sp>
      <p:pic>
        <p:nvPicPr>
          <p:cNvPr id="3" name="Изображение 10" descr="FNS_vizitka_for_rukovodstv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1904" y="725730"/>
            <a:ext cx="1872208" cy="194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12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914400"/>
          </a:xfrm>
        </p:spPr>
        <p:txBody>
          <a:bodyPr>
            <a:normAutofit fontScale="90000"/>
          </a:bodyPr>
          <a:lstStyle/>
          <a:p>
            <a:pPr algn="ctr" defTabSz="1043056"/>
            <a:r>
              <a:rPr lang="ru-RU" sz="2200" b="1" dirty="0" smtClean="0">
                <a:latin typeface="Arial Black" panose="020B0A04020102020204" pitchFamily="34" charset="0"/>
              </a:rPr>
              <a:t>Ошибка № 6. Списание </a:t>
            </a:r>
            <a:r>
              <a:rPr lang="ru-RU" sz="2200" b="1" dirty="0">
                <a:latin typeface="Arial Black" panose="020B0A04020102020204" pitchFamily="34" charset="0"/>
              </a:rPr>
              <a:t>с баланса прослеживаемого товара, в связи с физическим или моральным износом.</a:t>
            </a:r>
            <a:r>
              <a:rPr lang="ru-RU" dirty="0"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Пункт 4 Положения содержит закрытый перечень оснований прекращения </a:t>
            </a:r>
            <a:r>
              <a:rPr lang="ru-RU" dirty="0" err="1"/>
              <a:t>прослеживаемости</a:t>
            </a:r>
            <a:r>
              <a:rPr lang="ru-RU" dirty="0"/>
              <a:t> товаров. </a:t>
            </a:r>
            <a:r>
              <a:rPr lang="ru-RU" b="1" dirty="0"/>
              <a:t>Списание товара</a:t>
            </a:r>
            <a:r>
              <a:rPr lang="ru-RU" dirty="0"/>
              <a:t>, подлежащего </a:t>
            </a:r>
            <a:r>
              <a:rPr lang="ru-RU" dirty="0" err="1"/>
              <a:t>прослеживаемости</a:t>
            </a:r>
            <a:r>
              <a:rPr lang="ru-RU" dirty="0"/>
              <a:t>, </a:t>
            </a:r>
            <a:r>
              <a:rPr lang="ru-RU" b="1" dirty="0"/>
              <a:t>со счетов бухгалтерского учета</a:t>
            </a:r>
            <a:r>
              <a:rPr lang="ru-RU" dirty="0"/>
              <a:t>, </a:t>
            </a:r>
            <a:r>
              <a:rPr lang="ru-RU" b="1" dirty="0"/>
              <a:t>например, в связи с физическим или моральным износом, в пункте 4 Положения не поименовано</a:t>
            </a:r>
            <a:r>
              <a:rPr lang="ru-RU" dirty="0"/>
              <a:t>. В этой связи </a:t>
            </a:r>
            <a:r>
              <a:rPr lang="ru-RU" b="1" dirty="0"/>
              <a:t>указанная операция не подлежит отражению в Отчете об операциях. </a:t>
            </a:r>
            <a:r>
              <a:rPr lang="ru-RU" dirty="0"/>
              <a:t>В случае же совершения с таким товаром впоследствии операций, например, утилизации, указанная операция подлежит отражению в Отчете с кодом операции «02».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646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latin typeface="Arial Black" panose="020B0A04020102020204" pitchFamily="34" charset="0"/>
              </a:rPr>
              <a:t>СПАСИБО ЗА ВНИМАНИЕ!</a:t>
            </a:r>
            <a:endParaRPr lang="ru-RU" b="1" dirty="0">
              <a:latin typeface="Arial Black" panose="020B0A04020102020204" pitchFamily="34" charset="0"/>
            </a:endParaRPr>
          </a:p>
        </p:txBody>
      </p:sp>
      <p:pic>
        <p:nvPicPr>
          <p:cNvPr id="4" name="Изображение 10" descr="FNS_vizitka_for_rukovodstv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1904" y="725730"/>
            <a:ext cx="1872208" cy="194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816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914400"/>
          </a:xfrm>
        </p:spPr>
        <p:txBody>
          <a:bodyPr>
            <a:normAutofit/>
          </a:bodyPr>
          <a:lstStyle/>
          <a:p>
            <a:pPr algn="ctr" defTabSz="1043056"/>
            <a:r>
              <a:rPr lang="ru-RU" sz="2200" b="1" dirty="0" smtClean="0">
                <a:latin typeface="Arial Black" panose="020B0A04020102020204" pitchFamily="34" charset="0"/>
              </a:rPr>
              <a:t>ПЕРЕЧЕНЬ ТОВАРОВ, ПОДЛЕЖАЩИХ ПРОСЛЕЖИВАЕМОСТИ</a:t>
            </a:r>
            <a:endParaRPr lang="ru-RU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952413557"/>
              </p:ext>
            </p:extLst>
          </p:nvPr>
        </p:nvGraphicFramePr>
        <p:xfrm>
          <a:off x="911424" y="1772320"/>
          <a:ext cx="108012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113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9106" y="2878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ОТЧЕТНОСТЬ ДЛЯ УЧАСТНИКОВ СИСТЕМЫ ПРОСЛЕЖИВАЕМОСТИ</a:t>
            </a:r>
            <a:b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</a:br>
            <a:endParaRPr lang="ru-RU" sz="2000" b="1" dirty="0">
              <a:solidFill>
                <a:schemeClr val="bg2">
                  <a:lumMod val="1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9" name="Picture 2" descr="Символ документов  бесплатно иконка">
            <a:extLst>
              <a:ext uri="{FF2B5EF4-FFF2-40B4-BE49-F238E27FC236}">
                <a16:creationId xmlns="" xmlns:a16="http://schemas.microsoft.com/office/drawing/2014/main" id="{B873061E-E35C-4C1B-8A2C-D2FEB0588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95" y="2708920"/>
            <a:ext cx="2387416" cy="2387416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  <a:scene3d>
            <a:camera prst="isometricOffAxis2Right">
              <a:rot lat="118059" lon="18918161" rev="64227"/>
            </a:camera>
            <a:lightRig rig="soft" dir="t"/>
          </a:scene3d>
          <a:sp3d extrusionH="95250" prstMaterial="plastic"/>
        </p:spPr>
      </p:pic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0F444D1C-DEA8-4E78-BE78-A33F222F35C9}"/>
              </a:ext>
            </a:extLst>
          </p:cNvPr>
          <p:cNvSpPr>
            <a:spLocks/>
          </p:cNvSpPr>
          <p:nvPr/>
        </p:nvSpPr>
        <p:spPr>
          <a:xfrm>
            <a:off x="4743464" y="1874644"/>
            <a:ext cx="6177071" cy="492443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sz="2400" b="1" dirty="0">
                <a:ea typeface="Roboto Condensed" panose="02000000000000000000" pitchFamily="2" charset="0"/>
                <a:cs typeface="Times New Roman" panose="02020603050405020304" pitchFamily="18" charset="0"/>
              </a:rPr>
              <a:t>Уведомление о ввозе (КНД 1169008)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EDB0DD54-1C9C-4196-A2FA-F87CBD185C5C}"/>
              </a:ext>
            </a:extLst>
          </p:cNvPr>
          <p:cNvSpPr>
            <a:spLocks/>
          </p:cNvSpPr>
          <p:nvPr/>
        </p:nvSpPr>
        <p:spPr>
          <a:xfrm>
            <a:off x="5268346" y="3036207"/>
            <a:ext cx="6177071" cy="492443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sz="2400" b="1" dirty="0">
                <a:ea typeface="Roboto Condensed" panose="02000000000000000000" pitchFamily="2" charset="0"/>
                <a:cs typeface="Times New Roman" panose="02020603050405020304" pitchFamily="18" charset="0"/>
              </a:rPr>
              <a:t>Уведомление об остатках (КНД 1169011)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1879B87B-9BA7-44DF-A93D-06F548523D7B}"/>
              </a:ext>
            </a:extLst>
          </p:cNvPr>
          <p:cNvSpPr>
            <a:spLocks/>
          </p:cNvSpPr>
          <p:nvPr/>
        </p:nvSpPr>
        <p:spPr>
          <a:xfrm>
            <a:off x="5278584" y="4538291"/>
            <a:ext cx="6177071" cy="861774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sz="2400" b="1" dirty="0">
                <a:ea typeface="Roboto Condensed" panose="02000000000000000000" pitchFamily="2" charset="0"/>
                <a:cs typeface="Times New Roman" panose="02020603050405020304" pitchFamily="18" charset="0"/>
              </a:rPr>
              <a:t>Уведомление о перемещении (КНД 1169009)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05220D4B-00A7-4948-BF87-D60141270A60}"/>
              </a:ext>
            </a:extLst>
          </p:cNvPr>
          <p:cNvSpPr>
            <a:spLocks/>
          </p:cNvSpPr>
          <p:nvPr/>
        </p:nvSpPr>
        <p:spPr>
          <a:xfrm>
            <a:off x="4679662" y="5727302"/>
            <a:ext cx="6177071" cy="861774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sz="2400" b="1" dirty="0">
                <a:ea typeface="Roboto Condensed" panose="02000000000000000000" pitchFamily="2" charset="0"/>
                <a:cs typeface="Times New Roman" panose="02020603050405020304" pitchFamily="18" charset="0"/>
              </a:rPr>
              <a:t>Отчёт об операциях с товарами (КНД 1169010) </a:t>
            </a:r>
          </a:p>
        </p:txBody>
      </p:sp>
      <p:sp>
        <p:nvSpPr>
          <p:cNvPr id="17" name="Дуга 16">
            <a:extLst>
              <a:ext uri="{FF2B5EF4-FFF2-40B4-BE49-F238E27FC236}">
                <a16:creationId xmlns="" xmlns:a16="http://schemas.microsoft.com/office/drawing/2014/main" id="{B739B4D8-F047-4E35-9FA1-D22C62DEBFE5}"/>
              </a:ext>
            </a:extLst>
          </p:cNvPr>
          <p:cNvSpPr/>
          <p:nvPr/>
        </p:nvSpPr>
        <p:spPr>
          <a:xfrm>
            <a:off x="1622240" y="1987662"/>
            <a:ext cx="3413274" cy="4232083"/>
          </a:xfrm>
          <a:prstGeom prst="arc">
            <a:avLst>
              <a:gd name="adj1" fmla="val 16466625"/>
              <a:gd name="adj2" fmla="val 4986515"/>
            </a:avLst>
          </a:prstGeom>
          <a:ln w="381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="" xmlns:a16="http://schemas.microsoft.com/office/drawing/2014/main" id="{5E17E618-AF52-46FC-8A2D-9CBA155F6296}"/>
              </a:ext>
            </a:extLst>
          </p:cNvPr>
          <p:cNvSpPr/>
          <p:nvPr/>
        </p:nvSpPr>
        <p:spPr>
          <a:xfrm>
            <a:off x="3847740" y="1977670"/>
            <a:ext cx="576064" cy="481723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="" xmlns:a16="http://schemas.microsoft.com/office/drawing/2014/main" id="{F04FC07C-8AC6-4975-A791-70AF9AB666B1}"/>
              </a:ext>
            </a:extLst>
          </p:cNvPr>
          <p:cNvSpPr/>
          <p:nvPr/>
        </p:nvSpPr>
        <p:spPr>
          <a:xfrm>
            <a:off x="4709238" y="3088797"/>
            <a:ext cx="576000" cy="482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182D9C4C-9A8C-47F8-8642-7150433BD395}"/>
              </a:ext>
            </a:extLst>
          </p:cNvPr>
          <p:cNvSpPr/>
          <p:nvPr/>
        </p:nvSpPr>
        <p:spPr>
          <a:xfrm>
            <a:off x="4709238" y="4524030"/>
            <a:ext cx="576000" cy="48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B9D5EBC-0E41-41DA-985C-1048D6AD3076}"/>
              </a:ext>
            </a:extLst>
          </p:cNvPr>
          <p:cNvSpPr/>
          <p:nvPr/>
        </p:nvSpPr>
        <p:spPr>
          <a:xfrm>
            <a:off x="3847804" y="5738183"/>
            <a:ext cx="576000" cy="482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81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ФОРМИРОВАНИЕ РЕГИСТРАЦИОННОГО НОМЕРА ПАРТИИ ТОВАРА (РНПТ)</a:t>
            </a:r>
            <a:endParaRPr lang="ru-RU" sz="20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787399" y="1388533"/>
            <a:ext cx="2400555" cy="5285514"/>
            <a:chOff x="1087457" y="1242918"/>
            <a:chExt cx="2242816" cy="3747299"/>
          </a:xfrm>
        </p:grpSpPr>
        <p:sp>
          <p:nvSpPr>
            <p:cNvPr id="5" name="Прямоугольник 4"/>
            <p:cNvSpPr/>
            <p:nvPr/>
          </p:nvSpPr>
          <p:spPr>
            <a:xfrm rot="3600334">
              <a:off x="485026" y="2956217"/>
              <a:ext cx="3744000" cy="324000"/>
            </a:xfrm>
            <a:prstGeom prst="rect">
              <a:avLst/>
            </a:prstGeom>
            <a:gradFill flip="none" rotWithShape="0">
              <a:gsLst>
                <a:gs pos="9000">
                  <a:schemeClr val="accent1">
                    <a:lumMod val="5000"/>
                    <a:lumOff val="95000"/>
                  </a:schemeClr>
                </a:gs>
                <a:gs pos="62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eaLnBrk="1" hangingPunct="1">
                <a:spcBef>
                  <a:spcPts val="0"/>
                </a:spcBef>
              </a:pPr>
              <a:endParaRPr lang="ru-RU" b="1" dirty="0">
                <a:solidFill>
                  <a:srgbClr val="009900"/>
                </a:solidFill>
                <a:latin typeface="Arial Narrow" pitchFamily="34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1087457" y="1242918"/>
              <a:ext cx="788311" cy="788311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eaLnBrk="1" hangingPunct="1">
                <a:spcBef>
                  <a:spcPts val="0"/>
                </a:spcBef>
              </a:pPr>
              <a:endParaRPr lang="ru-RU" b="1" dirty="0">
                <a:solidFill>
                  <a:srgbClr val="009900"/>
                </a:solidFill>
                <a:latin typeface="Arial Narrow" pitchFamily="34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1719635" y="2237187"/>
              <a:ext cx="788311" cy="788311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eaLnBrk="1" hangingPunct="1">
                <a:spcBef>
                  <a:spcPts val="0"/>
                </a:spcBef>
              </a:pPr>
              <a:endParaRPr lang="ru-RU" b="1" dirty="0">
                <a:solidFill>
                  <a:srgbClr val="009900"/>
                </a:solidFill>
                <a:latin typeface="Arial Narrow" pitchFamily="34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2541962" y="3622784"/>
              <a:ext cx="788311" cy="788311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eaLnBrk="1" hangingPunct="1">
                <a:spcBef>
                  <a:spcPts val="0"/>
                </a:spcBef>
              </a:pPr>
              <a:endParaRPr lang="ru-RU" b="1" dirty="0">
                <a:solidFill>
                  <a:srgbClr val="009900"/>
                </a:solidFill>
                <a:latin typeface="Arial Narrow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81034" y="1296057"/>
              <a:ext cx="494791" cy="622015"/>
            </a:xfrm>
            <a:prstGeom prst="rect">
              <a:avLst/>
            </a:prstGeom>
          </p:spPr>
          <p:txBody>
            <a:bodyPr wrap="none" lIns="70953" tIns="35477" rIns="70953" bIns="35477" anchor="ctr"/>
            <a:lstStyle/>
            <a:p>
              <a:pPr defTabSz="709487">
                <a:defRPr/>
              </a:pPr>
              <a:endParaRPr lang="ru-RU" sz="4081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33754" y="1473221"/>
              <a:ext cx="622015" cy="622015"/>
            </a:xfrm>
            <a:prstGeom prst="rect">
              <a:avLst/>
            </a:prstGeom>
          </p:spPr>
          <p:txBody>
            <a:bodyPr vert="horz" wrap="none" lIns="70953" tIns="35477" rIns="70953" bIns="35477" rtlCol="0" anchor="ctr">
              <a:normAutofit/>
            </a:bodyPr>
            <a:lstStyle/>
            <a:p>
              <a:pPr defTabSz="709487"/>
              <a:endParaRPr lang="ru-RU" sz="3265" b="1" dirty="0">
                <a:solidFill>
                  <a:srgbClr val="005AA9"/>
                </a:solidFill>
                <a:latin typeface="Calibri"/>
              </a:endParaRPr>
            </a:p>
          </p:txBody>
        </p:sp>
        <p:grpSp>
          <p:nvGrpSpPr>
            <p:cNvPr id="12" name="Группа 11"/>
            <p:cNvGrpSpPr/>
            <p:nvPr/>
          </p:nvGrpSpPr>
          <p:grpSpPr>
            <a:xfrm>
              <a:off x="2394259" y="3512811"/>
              <a:ext cx="853677" cy="663066"/>
              <a:chOff x="4856325" y="4258213"/>
              <a:chExt cx="981280" cy="725184"/>
            </a:xfrm>
          </p:grpSpPr>
          <p:sp>
            <p:nvSpPr>
              <p:cNvPr id="25" name="Freeform 41">
                <a:extLst>
                  <a:ext uri="{FF2B5EF4-FFF2-40B4-BE49-F238E27FC236}">
                    <a16:creationId xmlns="" xmlns:a16="http://schemas.microsoft.com/office/drawing/2014/main" id="{B6A36765-5B1F-4F0D-92B0-38633294BD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94391" y="4524025"/>
                <a:ext cx="343214" cy="459372"/>
              </a:xfrm>
              <a:custGeom>
                <a:avLst/>
                <a:gdLst>
                  <a:gd name="T0" fmla="*/ 248 w 327"/>
                  <a:gd name="T1" fmla="*/ 2 h 398"/>
                  <a:gd name="T2" fmla="*/ 248 w 327"/>
                  <a:gd name="T3" fmla="*/ 2 h 398"/>
                  <a:gd name="T4" fmla="*/ 247 w 327"/>
                  <a:gd name="T5" fmla="*/ 1 h 398"/>
                  <a:gd name="T6" fmla="*/ 246 w 327"/>
                  <a:gd name="T7" fmla="*/ 0 h 398"/>
                  <a:gd name="T8" fmla="*/ 5 w 327"/>
                  <a:gd name="T9" fmla="*/ 7 h 398"/>
                  <a:gd name="T10" fmla="*/ 0 w 327"/>
                  <a:gd name="T11" fmla="*/ 387 h 398"/>
                  <a:gd name="T12" fmla="*/ 244 w 327"/>
                  <a:gd name="T13" fmla="*/ 398 h 398"/>
                  <a:gd name="T14" fmla="*/ 245 w 327"/>
                  <a:gd name="T15" fmla="*/ 398 h 398"/>
                  <a:gd name="T16" fmla="*/ 246 w 327"/>
                  <a:gd name="T17" fmla="*/ 398 h 398"/>
                  <a:gd name="T18" fmla="*/ 247 w 327"/>
                  <a:gd name="T19" fmla="*/ 398 h 398"/>
                  <a:gd name="T20" fmla="*/ 247 w 327"/>
                  <a:gd name="T21" fmla="*/ 397 h 398"/>
                  <a:gd name="T22" fmla="*/ 248 w 327"/>
                  <a:gd name="T23" fmla="*/ 397 h 398"/>
                  <a:gd name="T24" fmla="*/ 326 w 327"/>
                  <a:gd name="T25" fmla="*/ 319 h 398"/>
                  <a:gd name="T26" fmla="*/ 327 w 327"/>
                  <a:gd name="T27" fmla="*/ 83 h 398"/>
                  <a:gd name="T28" fmla="*/ 240 w 327"/>
                  <a:gd name="T29" fmla="*/ 389 h 398"/>
                  <a:gd name="T30" fmla="*/ 10 w 327"/>
                  <a:gd name="T31" fmla="*/ 16 h 398"/>
                  <a:gd name="T32" fmla="*/ 240 w 327"/>
                  <a:gd name="T33" fmla="*/ 389 h 398"/>
                  <a:gd name="T34" fmla="*/ 249 w 327"/>
                  <a:gd name="T35" fmla="*/ 382 h 398"/>
                  <a:gd name="T36" fmla="*/ 318 w 327"/>
                  <a:gd name="T37" fmla="*/ 85 h 398"/>
                  <a:gd name="T38" fmla="*/ 50 w 327"/>
                  <a:gd name="T39" fmla="*/ 175 h 398"/>
                  <a:gd name="T40" fmla="*/ 197 w 327"/>
                  <a:gd name="T41" fmla="*/ 175 h 398"/>
                  <a:gd name="T42" fmla="*/ 202 w 327"/>
                  <a:gd name="T43" fmla="*/ 111 h 398"/>
                  <a:gd name="T44" fmla="*/ 200 w 327"/>
                  <a:gd name="T45" fmla="*/ 49 h 398"/>
                  <a:gd name="T46" fmla="*/ 50 w 327"/>
                  <a:gd name="T47" fmla="*/ 51 h 398"/>
                  <a:gd name="T48" fmla="*/ 45 w 327"/>
                  <a:gd name="T49" fmla="*/ 113 h 398"/>
                  <a:gd name="T50" fmla="*/ 46 w 327"/>
                  <a:gd name="T51" fmla="*/ 174 h 398"/>
                  <a:gd name="T52" fmla="*/ 54 w 327"/>
                  <a:gd name="T53" fmla="*/ 60 h 398"/>
                  <a:gd name="T54" fmla="*/ 192 w 327"/>
                  <a:gd name="T55" fmla="*/ 107 h 398"/>
                  <a:gd name="T56" fmla="*/ 54 w 327"/>
                  <a:gd name="T57" fmla="*/ 60 h 398"/>
                  <a:gd name="T58" fmla="*/ 192 w 327"/>
                  <a:gd name="T59" fmla="*/ 116 h 398"/>
                  <a:gd name="T60" fmla="*/ 54 w 327"/>
                  <a:gd name="T61" fmla="*/ 166 h 398"/>
                  <a:gd name="T62" fmla="*/ 123 w 327"/>
                  <a:gd name="T63" fmla="*/ 224 h 398"/>
                  <a:gd name="T64" fmla="*/ 123 w 327"/>
                  <a:gd name="T65" fmla="*/ 278 h 398"/>
                  <a:gd name="T66" fmla="*/ 150 w 327"/>
                  <a:gd name="T67" fmla="*/ 251 h 398"/>
                  <a:gd name="T68" fmla="*/ 123 w 327"/>
                  <a:gd name="T69" fmla="*/ 269 h 398"/>
                  <a:gd name="T70" fmla="*/ 123 w 327"/>
                  <a:gd name="T71" fmla="*/ 269 h 398"/>
                  <a:gd name="T72" fmla="*/ 123 w 327"/>
                  <a:gd name="T73" fmla="*/ 233 h 398"/>
                  <a:gd name="T74" fmla="*/ 123 w 327"/>
                  <a:gd name="T75" fmla="*/ 269 h 398"/>
                  <a:gd name="T76" fmla="*/ 122 w 327"/>
                  <a:gd name="T77" fmla="*/ 288 h 398"/>
                  <a:gd name="T78" fmla="*/ 123 w 327"/>
                  <a:gd name="T79" fmla="*/ 342 h 398"/>
                  <a:gd name="T80" fmla="*/ 150 w 327"/>
                  <a:gd name="T81" fmla="*/ 315 h 398"/>
                  <a:gd name="T82" fmla="*/ 123 w 327"/>
                  <a:gd name="T83" fmla="*/ 332 h 398"/>
                  <a:gd name="T84" fmla="*/ 105 w 327"/>
                  <a:gd name="T85" fmla="*/ 314 h 398"/>
                  <a:gd name="T86" fmla="*/ 123 w 327"/>
                  <a:gd name="T87" fmla="*/ 297 h 398"/>
                  <a:gd name="T88" fmla="*/ 123 w 327"/>
                  <a:gd name="T89" fmla="*/ 332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27" h="398">
                    <a:moveTo>
                      <a:pt x="326" y="80"/>
                    </a:moveTo>
                    <a:cubicBezTo>
                      <a:pt x="248" y="2"/>
                      <a:pt x="248" y="2"/>
                      <a:pt x="248" y="2"/>
                    </a:cubicBezTo>
                    <a:cubicBezTo>
                      <a:pt x="248" y="2"/>
                      <a:pt x="248" y="2"/>
                      <a:pt x="248" y="2"/>
                    </a:cubicBezTo>
                    <a:cubicBezTo>
                      <a:pt x="248" y="2"/>
                      <a:pt x="248" y="2"/>
                      <a:pt x="248" y="2"/>
                    </a:cubicBezTo>
                    <a:cubicBezTo>
                      <a:pt x="248" y="1"/>
                      <a:pt x="247" y="1"/>
                      <a:pt x="247" y="1"/>
                    </a:cubicBezTo>
                    <a:cubicBezTo>
                      <a:pt x="247" y="1"/>
                      <a:pt x="247" y="1"/>
                      <a:pt x="247" y="1"/>
                    </a:cubicBezTo>
                    <a:cubicBezTo>
                      <a:pt x="246" y="1"/>
                      <a:pt x="246" y="0"/>
                      <a:pt x="246" y="0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5" y="0"/>
                      <a:pt x="245" y="0"/>
                      <a:pt x="244" y="0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2" y="7"/>
                      <a:pt x="0" y="9"/>
                      <a:pt x="0" y="12"/>
                    </a:cubicBezTo>
                    <a:cubicBezTo>
                      <a:pt x="0" y="387"/>
                      <a:pt x="0" y="387"/>
                      <a:pt x="0" y="387"/>
                    </a:cubicBezTo>
                    <a:cubicBezTo>
                      <a:pt x="0" y="389"/>
                      <a:pt x="2" y="392"/>
                      <a:pt x="5" y="392"/>
                    </a:cubicBezTo>
                    <a:cubicBezTo>
                      <a:pt x="244" y="398"/>
                      <a:pt x="244" y="398"/>
                      <a:pt x="244" y="398"/>
                    </a:cubicBezTo>
                    <a:cubicBezTo>
                      <a:pt x="245" y="398"/>
                      <a:pt x="245" y="398"/>
                      <a:pt x="245" y="398"/>
                    </a:cubicBezTo>
                    <a:cubicBezTo>
                      <a:pt x="245" y="398"/>
                      <a:pt x="245" y="398"/>
                      <a:pt x="245" y="398"/>
                    </a:cubicBezTo>
                    <a:cubicBezTo>
                      <a:pt x="245" y="398"/>
                      <a:pt x="245" y="398"/>
                      <a:pt x="246" y="398"/>
                    </a:cubicBezTo>
                    <a:cubicBezTo>
                      <a:pt x="246" y="398"/>
                      <a:pt x="246" y="398"/>
                      <a:pt x="246" y="398"/>
                    </a:cubicBezTo>
                    <a:cubicBezTo>
                      <a:pt x="246" y="398"/>
                      <a:pt x="246" y="398"/>
                      <a:pt x="246" y="398"/>
                    </a:cubicBezTo>
                    <a:cubicBezTo>
                      <a:pt x="246" y="398"/>
                      <a:pt x="247" y="398"/>
                      <a:pt x="247" y="398"/>
                    </a:cubicBezTo>
                    <a:cubicBezTo>
                      <a:pt x="247" y="398"/>
                      <a:pt x="247" y="398"/>
                      <a:pt x="247" y="398"/>
                    </a:cubicBezTo>
                    <a:cubicBezTo>
                      <a:pt x="247" y="398"/>
                      <a:pt x="247" y="398"/>
                      <a:pt x="247" y="397"/>
                    </a:cubicBezTo>
                    <a:cubicBezTo>
                      <a:pt x="248" y="397"/>
                      <a:pt x="248" y="397"/>
                      <a:pt x="248" y="397"/>
                    </a:cubicBezTo>
                    <a:cubicBezTo>
                      <a:pt x="248" y="397"/>
                      <a:pt x="248" y="397"/>
                      <a:pt x="248" y="397"/>
                    </a:cubicBezTo>
                    <a:cubicBezTo>
                      <a:pt x="248" y="397"/>
                      <a:pt x="248" y="397"/>
                      <a:pt x="248" y="397"/>
                    </a:cubicBezTo>
                    <a:cubicBezTo>
                      <a:pt x="326" y="319"/>
                      <a:pt x="326" y="319"/>
                      <a:pt x="326" y="319"/>
                    </a:cubicBezTo>
                    <a:cubicBezTo>
                      <a:pt x="327" y="318"/>
                      <a:pt x="327" y="317"/>
                      <a:pt x="327" y="315"/>
                    </a:cubicBezTo>
                    <a:cubicBezTo>
                      <a:pt x="327" y="83"/>
                      <a:pt x="327" y="83"/>
                      <a:pt x="327" y="83"/>
                    </a:cubicBezTo>
                    <a:cubicBezTo>
                      <a:pt x="327" y="82"/>
                      <a:pt x="327" y="81"/>
                      <a:pt x="326" y="80"/>
                    </a:cubicBezTo>
                    <a:close/>
                    <a:moveTo>
                      <a:pt x="240" y="389"/>
                    </a:moveTo>
                    <a:cubicBezTo>
                      <a:pt x="10" y="382"/>
                      <a:pt x="10" y="382"/>
                      <a:pt x="10" y="382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240" y="10"/>
                      <a:pt x="240" y="10"/>
                      <a:pt x="240" y="10"/>
                    </a:cubicBezTo>
                    <a:lnTo>
                      <a:pt x="240" y="389"/>
                    </a:lnTo>
                    <a:close/>
                    <a:moveTo>
                      <a:pt x="318" y="313"/>
                    </a:moveTo>
                    <a:cubicBezTo>
                      <a:pt x="249" y="382"/>
                      <a:pt x="249" y="382"/>
                      <a:pt x="249" y="382"/>
                    </a:cubicBezTo>
                    <a:cubicBezTo>
                      <a:pt x="249" y="16"/>
                      <a:pt x="249" y="16"/>
                      <a:pt x="249" y="16"/>
                    </a:cubicBezTo>
                    <a:cubicBezTo>
                      <a:pt x="318" y="85"/>
                      <a:pt x="318" y="85"/>
                      <a:pt x="318" y="85"/>
                    </a:cubicBezTo>
                    <a:lnTo>
                      <a:pt x="318" y="313"/>
                    </a:lnTo>
                    <a:close/>
                    <a:moveTo>
                      <a:pt x="50" y="175"/>
                    </a:moveTo>
                    <a:cubicBezTo>
                      <a:pt x="50" y="175"/>
                      <a:pt x="50" y="175"/>
                      <a:pt x="50" y="175"/>
                    </a:cubicBezTo>
                    <a:cubicBezTo>
                      <a:pt x="197" y="175"/>
                      <a:pt x="197" y="175"/>
                      <a:pt x="197" y="175"/>
                    </a:cubicBezTo>
                    <a:cubicBezTo>
                      <a:pt x="200" y="175"/>
                      <a:pt x="202" y="173"/>
                      <a:pt x="202" y="170"/>
                    </a:cubicBezTo>
                    <a:cubicBezTo>
                      <a:pt x="202" y="111"/>
                      <a:pt x="202" y="111"/>
                      <a:pt x="202" y="111"/>
                    </a:cubicBezTo>
                    <a:cubicBezTo>
                      <a:pt x="202" y="52"/>
                      <a:pt x="202" y="52"/>
                      <a:pt x="202" y="52"/>
                    </a:cubicBezTo>
                    <a:cubicBezTo>
                      <a:pt x="202" y="51"/>
                      <a:pt x="201" y="50"/>
                      <a:pt x="200" y="49"/>
                    </a:cubicBezTo>
                    <a:cubicBezTo>
                      <a:pt x="199" y="48"/>
                      <a:pt x="198" y="48"/>
                      <a:pt x="197" y="48"/>
                    </a:cubicBezTo>
                    <a:cubicBezTo>
                      <a:pt x="50" y="51"/>
                      <a:pt x="50" y="51"/>
                      <a:pt x="50" y="51"/>
                    </a:cubicBezTo>
                    <a:cubicBezTo>
                      <a:pt x="47" y="51"/>
                      <a:pt x="45" y="53"/>
                      <a:pt x="45" y="55"/>
                    </a:cubicBezTo>
                    <a:cubicBezTo>
                      <a:pt x="45" y="113"/>
                      <a:pt x="45" y="113"/>
                      <a:pt x="45" y="113"/>
                    </a:cubicBezTo>
                    <a:cubicBezTo>
                      <a:pt x="45" y="171"/>
                      <a:pt x="45" y="171"/>
                      <a:pt x="45" y="171"/>
                    </a:cubicBezTo>
                    <a:cubicBezTo>
                      <a:pt x="45" y="172"/>
                      <a:pt x="46" y="173"/>
                      <a:pt x="46" y="174"/>
                    </a:cubicBezTo>
                    <a:cubicBezTo>
                      <a:pt x="47" y="175"/>
                      <a:pt x="49" y="175"/>
                      <a:pt x="50" y="175"/>
                    </a:cubicBezTo>
                    <a:close/>
                    <a:moveTo>
                      <a:pt x="54" y="60"/>
                    </a:moveTo>
                    <a:cubicBezTo>
                      <a:pt x="192" y="57"/>
                      <a:pt x="192" y="57"/>
                      <a:pt x="192" y="57"/>
                    </a:cubicBezTo>
                    <a:cubicBezTo>
                      <a:pt x="192" y="107"/>
                      <a:pt x="192" y="107"/>
                      <a:pt x="192" y="107"/>
                    </a:cubicBezTo>
                    <a:cubicBezTo>
                      <a:pt x="54" y="108"/>
                      <a:pt x="54" y="108"/>
                      <a:pt x="54" y="108"/>
                    </a:cubicBezTo>
                    <a:lnTo>
                      <a:pt x="54" y="60"/>
                    </a:lnTo>
                    <a:close/>
                    <a:moveTo>
                      <a:pt x="54" y="118"/>
                    </a:moveTo>
                    <a:cubicBezTo>
                      <a:pt x="192" y="116"/>
                      <a:pt x="192" y="116"/>
                      <a:pt x="192" y="116"/>
                    </a:cubicBezTo>
                    <a:cubicBezTo>
                      <a:pt x="192" y="165"/>
                      <a:pt x="192" y="165"/>
                      <a:pt x="192" y="165"/>
                    </a:cubicBezTo>
                    <a:cubicBezTo>
                      <a:pt x="54" y="166"/>
                      <a:pt x="54" y="166"/>
                      <a:pt x="54" y="166"/>
                    </a:cubicBezTo>
                    <a:lnTo>
                      <a:pt x="54" y="118"/>
                    </a:lnTo>
                    <a:close/>
                    <a:moveTo>
                      <a:pt x="123" y="224"/>
                    </a:moveTo>
                    <a:cubicBezTo>
                      <a:pt x="107" y="224"/>
                      <a:pt x="95" y="236"/>
                      <a:pt x="95" y="251"/>
                    </a:cubicBezTo>
                    <a:cubicBezTo>
                      <a:pt x="95" y="266"/>
                      <a:pt x="107" y="278"/>
                      <a:pt x="123" y="278"/>
                    </a:cubicBezTo>
                    <a:cubicBezTo>
                      <a:pt x="123" y="278"/>
                      <a:pt x="123" y="278"/>
                      <a:pt x="123" y="278"/>
                    </a:cubicBezTo>
                    <a:cubicBezTo>
                      <a:pt x="138" y="278"/>
                      <a:pt x="150" y="266"/>
                      <a:pt x="150" y="251"/>
                    </a:cubicBezTo>
                    <a:cubicBezTo>
                      <a:pt x="150" y="236"/>
                      <a:pt x="138" y="224"/>
                      <a:pt x="123" y="224"/>
                    </a:cubicBezTo>
                    <a:close/>
                    <a:moveTo>
                      <a:pt x="123" y="269"/>
                    </a:moveTo>
                    <a:cubicBezTo>
                      <a:pt x="123" y="274"/>
                      <a:pt x="123" y="274"/>
                      <a:pt x="123" y="274"/>
                    </a:cubicBezTo>
                    <a:cubicBezTo>
                      <a:pt x="123" y="269"/>
                      <a:pt x="123" y="269"/>
                      <a:pt x="123" y="269"/>
                    </a:cubicBezTo>
                    <a:cubicBezTo>
                      <a:pt x="113" y="269"/>
                      <a:pt x="105" y="261"/>
                      <a:pt x="105" y="251"/>
                    </a:cubicBezTo>
                    <a:cubicBezTo>
                      <a:pt x="105" y="241"/>
                      <a:pt x="113" y="233"/>
                      <a:pt x="123" y="233"/>
                    </a:cubicBezTo>
                    <a:cubicBezTo>
                      <a:pt x="133" y="234"/>
                      <a:pt x="141" y="242"/>
                      <a:pt x="141" y="251"/>
                    </a:cubicBezTo>
                    <a:cubicBezTo>
                      <a:pt x="141" y="261"/>
                      <a:pt x="133" y="269"/>
                      <a:pt x="123" y="269"/>
                    </a:cubicBezTo>
                    <a:close/>
                    <a:moveTo>
                      <a:pt x="123" y="288"/>
                    </a:moveTo>
                    <a:cubicBezTo>
                      <a:pt x="122" y="288"/>
                      <a:pt x="122" y="288"/>
                      <a:pt x="122" y="288"/>
                    </a:cubicBezTo>
                    <a:cubicBezTo>
                      <a:pt x="107" y="288"/>
                      <a:pt x="95" y="300"/>
                      <a:pt x="95" y="314"/>
                    </a:cubicBezTo>
                    <a:cubicBezTo>
                      <a:pt x="95" y="329"/>
                      <a:pt x="107" y="341"/>
                      <a:pt x="123" y="342"/>
                    </a:cubicBezTo>
                    <a:cubicBezTo>
                      <a:pt x="123" y="342"/>
                      <a:pt x="123" y="342"/>
                      <a:pt x="123" y="342"/>
                    </a:cubicBezTo>
                    <a:cubicBezTo>
                      <a:pt x="138" y="342"/>
                      <a:pt x="150" y="330"/>
                      <a:pt x="150" y="315"/>
                    </a:cubicBezTo>
                    <a:cubicBezTo>
                      <a:pt x="150" y="300"/>
                      <a:pt x="138" y="288"/>
                      <a:pt x="123" y="288"/>
                    </a:cubicBezTo>
                    <a:close/>
                    <a:moveTo>
                      <a:pt x="123" y="332"/>
                    </a:moveTo>
                    <a:cubicBezTo>
                      <a:pt x="123" y="332"/>
                      <a:pt x="123" y="332"/>
                      <a:pt x="123" y="332"/>
                    </a:cubicBezTo>
                    <a:cubicBezTo>
                      <a:pt x="113" y="332"/>
                      <a:pt x="105" y="324"/>
                      <a:pt x="105" y="314"/>
                    </a:cubicBezTo>
                    <a:cubicBezTo>
                      <a:pt x="105" y="305"/>
                      <a:pt x="113" y="297"/>
                      <a:pt x="123" y="297"/>
                    </a:cubicBezTo>
                    <a:cubicBezTo>
                      <a:pt x="123" y="297"/>
                      <a:pt x="123" y="297"/>
                      <a:pt x="123" y="297"/>
                    </a:cubicBezTo>
                    <a:cubicBezTo>
                      <a:pt x="133" y="297"/>
                      <a:pt x="141" y="305"/>
                      <a:pt x="141" y="315"/>
                    </a:cubicBezTo>
                    <a:cubicBezTo>
                      <a:pt x="141" y="325"/>
                      <a:pt x="133" y="332"/>
                      <a:pt x="123" y="33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6" name="Freeform 26">
                <a:extLst>
                  <a:ext uri="{FF2B5EF4-FFF2-40B4-BE49-F238E27FC236}">
                    <a16:creationId xmlns="" xmlns:a16="http://schemas.microsoft.com/office/drawing/2014/main" id="{FF4DBACC-4E5E-44D5-974A-022A85FD45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15951" y="4562143"/>
                <a:ext cx="409129" cy="421254"/>
              </a:xfrm>
              <a:custGeom>
                <a:avLst/>
                <a:gdLst>
                  <a:gd name="T0" fmla="*/ 429 w 429"/>
                  <a:gd name="T1" fmla="*/ 238 h 365"/>
                  <a:gd name="T2" fmla="*/ 429 w 429"/>
                  <a:gd name="T3" fmla="*/ 22 h 365"/>
                  <a:gd name="T4" fmla="*/ 407 w 429"/>
                  <a:gd name="T5" fmla="*/ 0 h 365"/>
                  <a:gd name="T6" fmla="*/ 22 w 429"/>
                  <a:gd name="T7" fmla="*/ 0 h 365"/>
                  <a:gd name="T8" fmla="*/ 0 w 429"/>
                  <a:gd name="T9" fmla="*/ 22 h 365"/>
                  <a:gd name="T10" fmla="*/ 0 w 429"/>
                  <a:gd name="T11" fmla="*/ 261 h 365"/>
                  <a:gd name="T12" fmla="*/ 22 w 429"/>
                  <a:gd name="T13" fmla="*/ 283 h 365"/>
                  <a:gd name="T14" fmla="*/ 169 w 429"/>
                  <a:gd name="T15" fmla="*/ 283 h 365"/>
                  <a:gd name="T16" fmla="*/ 150 w 429"/>
                  <a:gd name="T17" fmla="*/ 355 h 365"/>
                  <a:gd name="T18" fmla="*/ 130 w 429"/>
                  <a:gd name="T19" fmla="*/ 355 h 365"/>
                  <a:gd name="T20" fmla="*/ 126 w 429"/>
                  <a:gd name="T21" fmla="*/ 360 h 365"/>
                  <a:gd name="T22" fmla="*/ 130 w 429"/>
                  <a:gd name="T23" fmla="*/ 365 h 365"/>
                  <a:gd name="T24" fmla="*/ 298 w 429"/>
                  <a:gd name="T25" fmla="*/ 365 h 365"/>
                  <a:gd name="T26" fmla="*/ 303 w 429"/>
                  <a:gd name="T27" fmla="*/ 360 h 365"/>
                  <a:gd name="T28" fmla="*/ 298 w 429"/>
                  <a:gd name="T29" fmla="*/ 355 h 365"/>
                  <a:gd name="T30" fmla="*/ 279 w 429"/>
                  <a:gd name="T31" fmla="*/ 355 h 365"/>
                  <a:gd name="T32" fmla="*/ 260 w 429"/>
                  <a:gd name="T33" fmla="*/ 283 h 365"/>
                  <a:gd name="T34" fmla="*/ 407 w 429"/>
                  <a:gd name="T35" fmla="*/ 283 h 365"/>
                  <a:gd name="T36" fmla="*/ 429 w 429"/>
                  <a:gd name="T37" fmla="*/ 261 h 365"/>
                  <a:gd name="T38" fmla="*/ 429 w 429"/>
                  <a:gd name="T39" fmla="*/ 238 h 365"/>
                  <a:gd name="T40" fmla="*/ 429 w 429"/>
                  <a:gd name="T41" fmla="*/ 238 h 365"/>
                  <a:gd name="T42" fmla="*/ 429 w 429"/>
                  <a:gd name="T43" fmla="*/ 238 h 365"/>
                  <a:gd name="T44" fmla="*/ 265 w 429"/>
                  <a:gd name="T45" fmla="*/ 355 h 365"/>
                  <a:gd name="T46" fmla="*/ 163 w 429"/>
                  <a:gd name="T47" fmla="*/ 355 h 365"/>
                  <a:gd name="T48" fmla="*/ 178 w 429"/>
                  <a:gd name="T49" fmla="*/ 283 h 365"/>
                  <a:gd name="T50" fmla="*/ 250 w 429"/>
                  <a:gd name="T51" fmla="*/ 283 h 365"/>
                  <a:gd name="T52" fmla="*/ 254 w 429"/>
                  <a:gd name="T53" fmla="*/ 320 h 365"/>
                  <a:gd name="T54" fmla="*/ 265 w 429"/>
                  <a:gd name="T55" fmla="*/ 355 h 365"/>
                  <a:gd name="T56" fmla="*/ 419 w 429"/>
                  <a:gd name="T57" fmla="*/ 261 h 365"/>
                  <a:gd name="T58" fmla="*/ 407 w 429"/>
                  <a:gd name="T59" fmla="*/ 273 h 365"/>
                  <a:gd name="T60" fmla="*/ 22 w 429"/>
                  <a:gd name="T61" fmla="*/ 273 h 365"/>
                  <a:gd name="T62" fmla="*/ 10 w 429"/>
                  <a:gd name="T63" fmla="*/ 261 h 365"/>
                  <a:gd name="T64" fmla="*/ 10 w 429"/>
                  <a:gd name="T65" fmla="*/ 243 h 365"/>
                  <a:gd name="T66" fmla="*/ 419 w 429"/>
                  <a:gd name="T67" fmla="*/ 243 h 365"/>
                  <a:gd name="T68" fmla="*/ 419 w 429"/>
                  <a:gd name="T69" fmla="*/ 261 h 365"/>
                  <a:gd name="T70" fmla="*/ 419 w 429"/>
                  <a:gd name="T71" fmla="*/ 234 h 365"/>
                  <a:gd name="T72" fmla="*/ 10 w 429"/>
                  <a:gd name="T73" fmla="*/ 234 h 365"/>
                  <a:gd name="T74" fmla="*/ 10 w 429"/>
                  <a:gd name="T75" fmla="*/ 45 h 365"/>
                  <a:gd name="T76" fmla="*/ 419 w 429"/>
                  <a:gd name="T77" fmla="*/ 45 h 365"/>
                  <a:gd name="T78" fmla="*/ 419 w 429"/>
                  <a:gd name="T79" fmla="*/ 234 h 365"/>
                  <a:gd name="T80" fmla="*/ 419 w 429"/>
                  <a:gd name="T81" fmla="*/ 36 h 365"/>
                  <a:gd name="T82" fmla="*/ 10 w 429"/>
                  <a:gd name="T83" fmla="*/ 36 h 365"/>
                  <a:gd name="T84" fmla="*/ 10 w 429"/>
                  <a:gd name="T85" fmla="*/ 22 h 365"/>
                  <a:gd name="T86" fmla="*/ 22 w 429"/>
                  <a:gd name="T87" fmla="*/ 9 h 365"/>
                  <a:gd name="T88" fmla="*/ 407 w 429"/>
                  <a:gd name="T89" fmla="*/ 9 h 365"/>
                  <a:gd name="T90" fmla="*/ 419 w 429"/>
                  <a:gd name="T91" fmla="*/ 22 h 365"/>
                  <a:gd name="T92" fmla="*/ 419 w 429"/>
                  <a:gd name="T93" fmla="*/ 36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9" h="365">
                    <a:moveTo>
                      <a:pt x="429" y="238"/>
                    </a:moveTo>
                    <a:cubicBezTo>
                      <a:pt x="429" y="22"/>
                      <a:pt x="429" y="22"/>
                      <a:pt x="429" y="22"/>
                    </a:cubicBezTo>
                    <a:cubicBezTo>
                      <a:pt x="429" y="10"/>
                      <a:pt x="419" y="0"/>
                      <a:pt x="407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2"/>
                    </a:cubicBezTo>
                    <a:cubicBezTo>
                      <a:pt x="0" y="261"/>
                      <a:pt x="0" y="261"/>
                      <a:pt x="0" y="261"/>
                    </a:cubicBezTo>
                    <a:cubicBezTo>
                      <a:pt x="0" y="273"/>
                      <a:pt x="10" y="283"/>
                      <a:pt x="22" y="283"/>
                    </a:cubicBezTo>
                    <a:cubicBezTo>
                      <a:pt x="169" y="283"/>
                      <a:pt x="169" y="283"/>
                      <a:pt x="169" y="283"/>
                    </a:cubicBezTo>
                    <a:cubicBezTo>
                      <a:pt x="167" y="319"/>
                      <a:pt x="159" y="355"/>
                      <a:pt x="150" y="355"/>
                    </a:cubicBezTo>
                    <a:cubicBezTo>
                      <a:pt x="130" y="355"/>
                      <a:pt x="130" y="355"/>
                      <a:pt x="130" y="355"/>
                    </a:cubicBezTo>
                    <a:cubicBezTo>
                      <a:pt x="128" y="355"/>
                      <a:pt x="126" y="358"/>
                      <a:pt x="126" y="360"/>
                    </a:cubicBezTo>
                    <a:cubicBezTo>
                      <a:pt x="126" y="363"/>
                      <a:pt x="128" y="365"/>
                      <a:pt x="130" y="365"/>
                    </a:cubicBezTo>
                    <a:cubicBezTo>
                      <a:pt x="298" y="365"/>
                      <a:pt x="298" y="365"/>
                      <a:pt x="298" y="365"/>
                    </a:cubicBezTo>
                    <a:cubicBezTo>
                      <a:pt x="301" y="365"/>
                      <a:pt x="303" y="363"/>
                      <a:pt x="303" y="360"/>
                    </a:cubicBezTo>
                    <a:cubicBezTo>
                      <a:pt x="303" y="358"/>
                      <a:pt x="301" y="355"/>
                      <a:pt x="298" y="355"/>
                    </a:cubicBezTo>
                    <a:cubicBezTo>
                      <a:pt x="279" y="355"/>
                      <a:pt x="279" y="355"/>
                      <a:pt x="279" y="355"/>
                    </a:cubicBezTo>
                    <a:cubicBezTo>
                      <a:pt x="269" y="355"/>
                      <a:pt x="262" y="319"/>
                      <a:pt x="260" y="283"/>
                    </a:cubicBezTo>
                    <a:cubicBezTo>
                      <a:pt x="407" y="283"/>
                      <a:pt x="407" y="283"/>
                      <a:pt x="407" y="283"/>
                    </a:cubicBezTo>
                    <a:cubicBezTo>
                      <a:pt x="419" y="283"/>
                      <a:pt x="429" y="273"/>
                      <a:pt x="429" y="261"/>
                    </a:cubicBezTo>
                    <a:cubicBezTo>
                      <a:pt x="429" y="238"/>
                      <a:pt x="429" y="238"/>
                      <a:pt x="429" y="238"/>
                    </a:cubicBezTo>
                    <a:cubicBezTo>
                      <a:pt x="429" y="238"/>
                      <a:pt x="429" y="238"/>
                      <a:pt x="429" y="238"/>
                    </a:cubicBezTo>
                    <a:cubicBezTo>
                      <a:pt x="429" y="238"/>
                      <a:pt x="429" y="238"/>
                      <a:pt x="429" y="238"/>
                    </a:cubicBezTo>
                    <a:close/>
                    <a:moveTo>
                      <a:pt x="265" y="355"/>
                    </a:moveTo>
                    <a:cubicBezTo>
                      <a:pt x="163" y="355"/>
                      <a:pt x="163" y="355"/>
                      <a:pt x="163" y="355"/>
                    </a:cubicBezTo>
                    <a:cubicBezTo>
                      <a:pt x="174" y="338"/>
                      <a:pt x="177" y="301"/>
                      <a:pt x="178" y="283"/>
                    </a:cubicBezTo>
                    <a:cubicBezTo>
                      <a:pt x="250" y="283"/>
                      <a:pt x="250" y="283"/>
                      <a:pt x="250" y="283"/>
                    </a:cubicBezTo>
                    <a:cubicBezTo>
                      <a:pt x="251" y="290"/>
                      <a:pt x="252" y="305"/>
                      <a:pt x="254" y="320"/>
                    </a:cubicBezTo>
                    <a:cubicBezTo>
                      <a:pt x="257" y="336"/>
                      <a:pt x="261" y="348"/>
                      <a:pt x="265" y="355"/>
                    </a:cubicBezTo>
                    <a:close/>
                    <a:moveTo>
                      <a:pt x="419" y="261"/>
                    </a:moveTo>
                    <a:cubicBezTo>
                      <a:pt x="419" y="268"/>
                      <a:pt x="414" y="273"/>
                      <a:pt x="407" y="273"/>
                    </a:cubicBezTo>
                    <a:cubicBezTo>
                      <a:pt x="22" y="273"/>
                      <a:pt x="22" y="273"/>
                      <a:pt x="22" y="273"/>
                    </a:cubicBezTo>
                    <a:cubicBezTo>
                      <a:pt x="15" y="273"/>
                      <a:pt x="10" y="268"/>
                      <a:pt x="10" y="261"/>
                    </a:cubicBezTo>
                    <a:cubicBezTo>
                      <a:pt x="10" y="243"/>
                      <a:pt x="10" y="243"/>
                      <a:pt x="10" y="243"/>
                    </a:cubicBezTo>
                    <a:cubicBezTo>
                      <a:pt x="419" y="243"/>
                      <a:pt x="419" y="243"/>
                      <a:pt x="419" y="243"/>
                    </a:cubicBezTo>
                    <a:lnTo>
                      <a:pt x="419" y="261"/>
                    </a:lnTo>
                    <a:close/>
                    <a:moveTo>
                      <a:pt x="419" y="234"/>
                    </a:moveTo>
                    <a:cubicBezTo>
                      <a:pt x="10" y="234"/>
                      <a:pt x="10" y="234"/>
                      <a:pt x="10" y="234"/>
                    </a:cubicBezTo>
                    <a:cubicBezTo>
                      <a:pt x="10" y="45"/>
                      <a:pt x="10" y="45"/>
                      <a:pt x="10" y="45"/>
                    </a:cubicBezTo>
                    <a:cubicBezTo>
                      <a:pt x="419" y="45"/>
                      <a:pt x="419" y="45"/>
                      <a:pt x="419" y="45"/>
                    </a:cubicBezTo>
                    <a:lnTo>
                      <a:pt x="419" y="234"/>
                    </a:lnTo>
                    <a:close/>
                    <a:moveTo>
                      <a:pt x="419" y="36"/>
                    </a:moveTo>
                    <a:cubicBezTo>
                      <a:pt x="10" y="36"/>
                      <a:pt x="10" y="36"/>
                      <a:pt x="10" y="36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0" y="15"/>
                      <a:pt x="15" y="9"/>
                      <a:pt x="22" y="9"/>
                    </a:cubicBezTo>
                    <a:cubicBezTo>
                      <a:pt x="407" y="9"/>
                      <a:pt x="407" y="9"/>
                      <a:pt x="407" y="9"/>
                    </a:cubicBezTo>
                    <a:cubicBezTo>
                      <a:pt x="414" y="9"/>
                      <a:pt x="419" y="15"/>
                      <a:pt x="419" y="22"/>
                    </a:cubicBezTo>
                    <a:lnTo>
                      <a:pt x="419" y="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27" name="Группа 26">
                <a:extLst>
                  <a:ext uri="{FF2B5EF4-FFF2-40B4-BE49-F238E27FC236}">
                    <a16:creationId xmlns="" xmlns:a16="http://schemas.microsoft.com/office/drawing/2014/main" id="{4B38EF5F-BC48-4B9C-B8C2-D97CE5620F31}"/>
                  </a:ext>
                </a:extLst>
              </p:cNvPr>
              <p:cNvGrpSpPr/>
              <p:nvPr/>
            </p:nvGrpSpPr>
            <p:grpSpPr>
              <a:xfrm>
                <a:off x="4856325" y="4258213"/>
                <a:ext cx="564512" cy="551359"/>
                <a:chOff x="10919460" y="3800261"/>
                <a:chExt cx="827951" cy="808651"/>
              </a:xfrm>
            </p:grpSpPr>
            <p:sp>
              <p:nvSpPr>
                <p:cNvPr id="28" name="Овал 27">
                  <a:extLst>
                    <a:ext uri="{FF2B5EF4-FFF2-40B4-BE49-F238E27FC236}">
                      <a16:creationId xmlns="" xmlns:a16="http://schemas.microsoft.com/office/drawing/2014/main" id="{CA2A2754-9C6D-4DAF-B4FA-CBA3AC786EA9}"/>
                    </a:ext>
                  </a:extLst>
                </p:cNvPr>
                <p:cNvSpPr/>
                <p:nvPr/>
              </p:nvSpPr>
              <p:spPr>
                <a:xfrm>
                  <a:off x="10919460" y="3800261"/>
                  <a:ext cx="249020" cy="2442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685800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1350">
                    <a:solidFill>
                      <a:prstClr val="white"/>
                    </a:solidFill>
                  </a:endParaRPr>
                </a:p>
              </p:txBody>
            </p:sp>
            <p:pic>
              <p:nvPicPr>
                <p:cNvPr id="29" name="Изображение 10" descr="FNS_vizitka_for_rukovodstvo.png">
                  <a:extLst>
                    <a:ext uri="{FF2B5EF4-FFF2-40B4-BE49-F238E27FC236}">
                      <a16:creationId xmlns="" xmlns:a16="http://schemas.microsoft.com/office/drawing/2014/main" id="{C9AE4B36-3E99-49DE-84EE-48EECE32FAA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1495175" y="4370185"/>
                  <a:ext cx="252236" cy="2387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3" name="Freeform 21">
              <a:extLst>
                <a:ext uri="{FF2B5EF4-FFF2-40B4-BE49-F238E27FC236}">
                  <a16:creationId xmlns="" xmlns:a16="http://schemas.microsoft.com/office/drawing/2014/main" id="{9D0BABEF-004A-4DB9-82DD-EFF27D645D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86550" y="1383226"/>
              <a:ext cx="575235" cy="476755"/>
            </a:xfrm>
            <a:custGeom>
              <a:avLst/>
              <a:gdLst>
                <a:gd name="T0" fmla="*/ 537 w 587"/>
                <a:gd name="T1" fmla="*/ 74 h 569"/>
                <a:gd name="T2" fmla="*/ 530 w 587"/>
                <a:gd name="T3" fmla="*/ 0 h 569"/>
                <a:gd name="T4" fmla="*/ 293 w 587"/>
                <a:gd name="T5" fmla="*/ 71 h 569"/>
                <a:gd name="T6" fmla="*/ 56 w 587"/>
                <a:gd name="T7" fmla="*/ 0 h 569"/>
                <a:gd name="T8" fmla="*/ 49 w 587"/>
                <a:gd name="T9" fmla="*/ 74 h 569"/>
                <a:gd name="T10" fmla="*/ 0 w 587"/>
                <a:gd name="T11" fmla="*/ 102 h 569"/>
                <a:gd name="T12" fmla="*/ 28 w 587"/>
                <a:gd name="T13" fmla="*/ 537 h 569"/>
                <a:gd name="T14" fmla="*/ 293 w 587"/>
                <a:gd name="T15" fmla="*/ 569 h 569"/>
                <a:gd name="T16" fmla="*/ 558 w 587"/>
                <a:gd name="T17" fmla="*/ 537 h 569"/>
                <a:gd name="T18" fmla="*/ 587 w 587"/>
                <a:gd name="T19" fmla="*/ 102 h 569"/>
                <a:gd name="T20" fmla="*/ 523 w 587"/>
                <a:gd name="T21" fmla="*/ 14 h 569"/>
                <a:gd name="T22" fmla="*/ 516 w 587"/>
                <a:gd name="T23" fmla="*/ 439 h 569"/>
                <a:gd name="T24" fmla="*/ 300 w 587"/>
                <a:gd name="T25" fmla="*/ 83 h 569"/>
                <a:gd name="T26" fmla="*/ 523 w 587"/>
                <a:gd name="T27" fmla="*/ 14 h 569"/>
                <a:gd name="T28" fmla="*/ 71 w 587"/>
                <a:gd name="T29" fmla="*/ 14 h 569"/>
                <a:gd name="T30" fmla="*/ 286 w 587"/>
                <a:gd name="T31" fmla="*/ 479 h 569"/>
                <a:gd name="T32" fmla="*/ 63 w 587"/>
                <a:gd name="T33" fmla="*/ 439 h 569"/>
                <a:gd name="T34" fmla="*/ 573 w 587"/>
                <a:gd name="T35" fmla="*/ 508 h 569"/>
                <a:gd name="T36" fmla="*/ 353 w 587"/>
                <a:gd name="T37" fmla="*/ 523 h 569"/>
                <a:gd name="T38" fmla="*/ 293 w 587"/>
                <a:gd name="T39" fmla="*/ 555 h 569"/>
                <a:gd name="T40" fmla="*/ 234 w 587"/>
                <a:gd name="T41" fmla="*/ 523 h 569"/>
                <a:gd name="T42" fmla="*/ 14 w 587"/>
                <a:gd name="T43" fmla="*/ 508 h 569"/>
                <a:gd name="T44" fmla="*/ 28 w 587"/>
                <a:gd name="T45" fmla="*/ 88 h 569"/>
                <a:gd name="T46" fmla="*/ 49 w 587"/>
                <a:gd name="T47" fmla="*/ 446 h 569"/>
                <a:gd name="T48" fmla="*/ 71 w 587"/>
                <a:gd name="T49" fmla="*/ 453 h 569"/>
                <a:gd name="T50" fmla="*/ 289 w 587"/>
                <a:gd name="T51" fmla="*/ 498 h 569"/>
                <a:gd name="T52" fmla="*/ 291 w 587"/>
                <a:gd name="T53" fmla="*/ 498 h 569"/>
                <a:gd name="T54" fmla="*/ 293 w 587"/>
                <a:gd name="T55" fmla="*/ 499 h 569"/>
                <a:gd name="T56" fmla="*/ 296 w 587"/>
                <a:gd name="T57" fmla="*/ 498 h 569"/>
                <a:gd name="T58" fmla="*/ 297 w 587"/>
                <a:gd name="T59" fmla="*/ 498 h 569"/>
                <a:gd name="T60" fmla="*/ 516 w 587"/>
                <a:gd name="T61" fmla="*/ 453 h 569"/>
                <a:gd name="T62" fmla="*/ 537 w 587"/>
                <a:gd name="T63" fmla="*/ 446 h 569"/>
                <a:gd name="T64" fmla="*/ 558 w 587"/>
                <a:gd name="T65" fmla="*/ 88 h 569"/>
                <a:gd name="T66" fmla="*/ 573 w 587"/>
                <a:gd name="T67" fmla="*/ 508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7" h="569">
                  <a:moveTo>
                    <a:pt x="558" y="74"/>
                  </a:moveTo>
                  <a:cubicBezTo>
                    <a:pt x="537" y="74"/>
                    <a:pt x="537" y="74"/>
                    <a:pt x="537" y="74"/>
                  </a:cubicBezTo>
                  <a:cubicBezTo>
                    <a:pt x="537" y="7"/>
                    <a:pt x="537" y="7"/>
                    <a:pt x="537" y="7"/>
                  </a:cubicBezTo>
                  <a:cubicBezTo>
                    <a:pt x="537" y="3"/>
                    <a:pt x="534" y="0"/>
                    <a:pt x="530" y="0"/>
                  </a:cubicBezTo>
                  <a:cubicBezTo>
                    <a:pt x="516" y="0"/>
                    <a:pt x="516" y="0"/>
                    <a:pt x="516" y="0"/>
                  </a:cubicBezTo>
                  <a:cubicBezTo>
                    <a:pt x="462" y="0"/>
                    <a:pt x="364" y="0"/>
                    <a:pt x="293" y="71"/>
                  </a:cubicBezTo>
                  <a:cubicBezTo>
                    <a:pt x="222" y="0"/>
                    <a:pt x="124" y="0"/>
                    <a:pt x="71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2" y="0"/>
                    <a:pt x="49" y="3"/>
                    <a:pt x="49" y="7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28" y="74"/>
                    <a:pt x="28" y="74"/>
                    <a:pt x="28" y="74"/>
                  </a:cubicBezTo>
                  <a:cubicBezTo>
                    <a:pt x="12" y="74"/>
                    <a:pt x="0" y="86"/>
                    <a:pt x="0" y="102"/>
                  </a:cubicBezTo>
                  <a:cubicBezTo>
                    <a:pt x="0" y="508"/>
                    <a:pt x="0" y="508"/>
                    <a:pt x="0" y="508"/>
                  </a:cubicBezTo>
                  <a:cubicBezTo>
                    <a:pt x="0" y="524"/>
                    <a:pt x="12" y="537"/>
                    <a:pt x="28" y="537"/>
                  </a:cubicBezTo>
                  <a:cubicBezTo>
                    <a:pt x="230" y="537"/>
                    <a:pt x="230" y="537"/>
                    <a:pt x="230" y="537"/>
                  </a:cubicBezTo>
                  <a:cubicBezTo>
                    <a:pt x="242" y="556"/>
                    <a:pt x="267" y="569"/>
                    <a:pt x="293" y="569"/>
                  </a:cubicBezTo>
                  <a:cubicBezTo>
                    <a:pt x="320" y="569"/>
                    <a:pt x="344" y="556"/>
                    <a:pt x="357" y="537"/>
                  </a:cubicBezTo>
                  <a:cubicBezTo>
                    <a:pt x="558" y="537"/>
                    <a:pt x="558" y="537"/>
                    <a:pt x="558" y="537"/>
                  </a:cubicBezTo>
                  <a:cubicBezTo>
                    <a:pt x="574" y="537"/>
                    <a:pt x="587" y="524"/>
                    <a:pt x="587" y="508"/>
                  </a:cubicBezTo>
                  <a:cubicBezTo>
                    <a:pt x="587" y="102"/>
                    <a:pt x="587" y="102"/>
                    <a:pt x="587" y="102"/>
                  </a:cubicBezTo>
                  <a:cubicBezTo>
                    <a:pt x="587" y="86"/>
                    <a:pt x="574" y="74"/>
                    <a:pt x="558" y="74"/>
                  </a:cubicBezTo>
                  <a:close/>
                  <a:moveTo>
                    <a:pt x="523" y="14"/>
                  </a:moveTo>
                  <a:cubicBezTo>
                    <a:pt x="523" y="439"/>
                    <a:pt x="523" y="439"/>
                    <a:pt x="523" y="439"/>
                  </a:cubicBezTo>
                  <a:cubicBezTo>
                    <a:pt x="516" y="439"/>
                    <a:pt x="516" y="439"/>
                    <a:pt x="516" y="439"/>
                  </a:cubicBezTo>
                  <a:cubicBezTo>
                    <a:pt x="464" y="439"/>
                    <a:pt x="370" y="439"/>
                    <a:pt x="300" y="479"/>
                  </a:cubicBezTo>
                  <a:cubicBezTo>
                    <a:pt x="300" y="83"/>
                    <a:pt x="300" y="83"/>
                    <a:pt x="300" y="83"/>
                  </a:cubicBezTo>
                  <a:cubicBezTo>
                    <a:pt x="367" y="14"/>
                    <a:pt x="463" y="14"/>
                    <a:pt x="516" y="14"/>
                  </a:cubicBezTo>
                  <a:lnTo>
                    <a:pt x="523" y="14"/>
                  </a:lnTo>
                  <a:close/>
                  <a:moveTo>
                    <a:pt x="63" y="14"/>
                  </a:moveTo>
                  <a:cubicBezTo>
                    <a:pt x="71" y="14"/>
                    <a:pt x="71" y="14"/>
                    <a:pt x="71" y="14"/>
                  </a:cubicBezTo>
                  <a:cubicBezTo>
                    <a:pt x="123" y="14"/>
                    <a:pt x="219" y="14"/>
                    <a:pt x="286" y="83"/>
                  </a:cubicBezTo>
                  <a:cubicBezTo>
                    <a:pt x="286" y="479"/>
                    <a:pt x="286" y="479"/>
                    <a:pt x="286" y="479"/>
                  </a:cubicBezTo>
                  <a:cubicBezTo>
                    <a:pt x="216" y="439"/>
                    <a:pt x="122" y="439"/>
                    <a:pt x="71" y="439"/>
                  </a:cubicBezTo>
                  <a:cubicBezTo>
                    <a:pt x="63" y="439"/>
                    <a:pt x="63" y="439"/>
                    <a:pt x="63" y="439"/>
                  </a:cubicBezTo>
                  <a:lnTo>
                    <a:pt x="63" y="14"/>
                  </a:lnTo>
                  <a:close/>
                  <a:moveTo>
                    <a:pt x="573" y="508"/>
                  </a:moveTo>
                  <a:cubicBezTo>
                    <a:pt x="573" y="516"/>
                    <a:pt x="566" y="523"/>
                    <a:pt x="558" y="523"/>
                  </a:cubicBezTo>
                  <a:cubicBezTo>
                    <a:pt x="353" y="523"/>
                    <a:pt x="353" y="523"/>
                    <a:pt x="353" y="523"/>
                  </a:cubicBezTo>
                  <a:cubicBezTo>
                    <a:pt x="350" y="523"/>
                    <a:pt x="348" y="524"/>
                    <a:pt x="346" y="526"/>
                  </a:cubicBezTo>
                  <a:cubicBezTo>
                    <a:pt x="337" y="544"/>
                    <a:pt x="316" y="555"/>
                    <a:pt x="293" y="555"/>
                  </a:cubicBezTo>
                  <a:cubicBezTo>
                    <a:pt x="270" y="555"/>
                    <a:pt x="249" y="544"/>
                    <a:pt x="240" y="526"/>
                  </a:cubicBezTo>
                  <a:cubicBezTo>
                    <a:pt x="239" y="524"/>
                    <a:pt x="236" y="523"/>
                    <a:pt x="234" y="523"/>
                  </a:cubicBezTo>
                  <a:cubicBezTo>
                    <a:pt x="28" y="523"/>
                    <a:pt x="28" y="523"/>
                    <a:pt x="28" y="523"/>
                  </a:cubicBezTo>
                  <a:cubicBezTo>
                    <a:pt x="20" y="523"/>
                    <a:pt x="14" y="516"/>
                    <a:pt x="14" y="50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4" y="94"/>
                    <a:pt x="20" y="88"/>
                    <a:pt x="28" y="88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9" y="446"/>
                    <a:pt x="49" y="446"/>
                    <a:pt x="49" y="446"/>
                  </a:cubicBezTo>
                  <a:cubicBezTo>
                    <a:pt x="49" y="450"/>
                    <a:pt x="52" y="453"/>
                    <a:pt x="56" y="453"/>
                  </a:cubicBezTo>
                  <a:cubicBezTo>
                    <a:pt x="71" y="453"/>
                    <a:pt x="71" y="453"/>
                    <a:pt x="71" y="453"/>
                  </a:cubicBezTo>
                  <a:cubicBezTo>
                    <a:pt x="123" y="453"/>
                    <a:pt x="222" y="453"/>
                    <a:pt x="289" y="498"/>
                  </a:cubicBezTo>
                  <a:cubicBezTo>
                    <a:pt x="289" y="498"/>
                    <a:pt x="289" y="498"/>
                    <a:pt x="289" y="498"/>
                  </a:cubicBezTo>
                  <a:cubicBezTo>
                    <a:pt x="290" y="498"/>
                    <a:pt x="290" y="498"/>
                    <a:pt x="290" y="498"/>
                  </a:cubicBezTo>
                  <a:cubicBezTo>
                    <a:pt x="290" y="498"/>
                    <a:pt x="290" y="498"/>
                    <a:pt x="291" y="498"/>
                  </a:cubicBezTo>
                  <a:cubicBezTo>
                    <a:pt x="291" y="498"/>
                    <a:pt x="291" y="499"/>
                    <a:pt x="291" y="499"/>
                  </a:cubicBezTo>
                  <a:cubicBezTo>
                    <a:pt x="292" y="499"/>
                    <a:pt x="292" y="499"/>
                    <a:pt x="293" y="499"/>
                  </a:cubicBezTo>
                  <a:cubicBezTo>
                    <a:pt x="294" y="499"/>
                    <a:pt x="294" y="499"/>
                    <a:pt x="295" y="499"/>
                  </a:cubicBezTo>
                  <a:cubicBezTo>
                    <a:pt x="295" y="499"/>
                    <a:pt x="295" y="498"/>
                    <a:pt x="296" y="498"/>
                  </a:cubicBezTo>
                  <a:cubicBezTo>
                    <a:pt x="296" y="498"/>
                    <a:pt x="296" y="498"/>
                    <a:pt x="296" y="498"/>
                  </a:cubicBezTo>
                  <a:cubicBezTo>
                    <a:pt x="297" y="498"/>
                    <a:pt x="297" y="498"/>
                    <a:pt x="297" y="498"/>
                  </a:cubicBezTo>
                  <a:cubicBezTo>
                    <a:pt x="297" y="498"/>
                    <a:pt x="297" y="498"/>
                    <a:pt x="297" y="498"/>
                  </a:cubicBezTo>
                  <a:cubicBezTo>
                    <a:pt x="364" y="453"/>
                    <a:pt x="463" y="453"/>
                    <a:pt x="516" y="453"/>
                  </a:cubicBezTo>
                  <a:cubicBezTo>
                    <a:pt x="530" y="453"/>
                    <a:pt x="530" y="453"/>
                    <a:pt x="530" y="453"/>
                  </a:cubicBezTo>
                  <a:cubicBezTo>
                    <a:pt x="534" y="453"/>
                    <a:pt x="537" y="450"/>
                    <a:pt x="537" y="446"/>
                  </a:cubicBezTo>
                  <a:cubicBezTo>
                    <a:pt x="537" y="88"/>
                    <a:pt x="537" y="88"/>
                    <a:pt x="537" y="88"/>
                  </a:cubicBezTo>
                  <a:cubicBezTo>
                    <a:pt x="558" y="88"/>
                    <a:pt x="558" y="88"/>
                    <a:pt x="558" y="88"/>
                  </a:cubicBezTo>
                  <a:cubicBezTo>
                    <a:pt x="566" y="88"/>
                    <a:pt x="573" y="94"/>
                    <a:pt x="573" y="102"/>
                  </a:cubicBezTo>
                  <a:lnTo>
                    <a:pt x="573" y="50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16725" y="1620606"/>
              <a:ext cx="959104" cy="456019"/>
            </a:xfrm>
            <a:prstGeom prst="rect">
              <a:avLst/>
            </a:prstGeom>
          </p:spPr>
          <p:txBody>
            <a:bodyPr vert="horz" wrap="none" lIns="104306" tIns="52153" rIns="104306" bIns="52153" rtlCol="0" anchor="ctr">
              <a:noAutofit/>
            </a:bodyPr>
            <a:lstStyle/>
            <a:p>
              <a:pPr algn="ctr" defTabSz="1043056" eaLnBrk="1" fontAlgn="auto" hangingPunct="1">
                <a:spcAft>
                  <a:spcPts val="0"/>
                </a:spcAft>
              </a:pPr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abic Typesetting" panose="03020402040406030203" pitchFamily="66" charset="-78"/>
                  <a:ea typeface="Roboto Condensed" panose="020B0604020202020204" charset="0"/>
                  <a:cs typeface="Arabic Typesetting" panose="03020402040406030203" pitchFamily="66" charset="-78"/>
                </a:rPr>
                <a:t>i</a:t>
              </a:r>
              <a:endPara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Roboto Condensed" panose="020B0604020202020204" charset="0"/>
                <a:cs typeface="Arabic Typesetting" panose="03020402040406030203" pitchFamily="66" charset="-78"/>
              </a:endParaRPr>
            </a:p>
            <a:p>
              <a:pPr algn="ctr" defTabSz="1043056" eaLnBrk="1" fontAlgn="auto" hangingPunct="1">
                <a:lnSpc>
                  <a:spcPct val="150000"/>
                </a:lnSpc>
                <a:spcAft>
                  <a:spcPts val="0"/>
                </a:spcAft>
              </a:pPr>
              <a:endPara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Roboto Condensed" panose="020B0604020202020204" charset="0"/>
                <a:cs typeface="Arabic Typesetting" panose="03020402040406030203" pitchFamily="66" charset="-78"/>
              </a:endParaRPr>
            </a:p>
          </p:txBody>
        </p:sp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8667" y="2525734"/>
              <a:ext cx="148636" cy="157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6" name="Группа 15"/>
            <p:cNvGrpSpPr/>
            <p:nvPr/>
          </p:nvGrpSpPr>
          <p:grpSpPr>
            <a:xfrm>
              <a:off x="1775022" y="2447152"/>
              <a:ext cx="682944" cy="420023"/>
              <a:chOff x="4845952" y="4266028"/>
              <a:chExt cx="785027" cy="459372"/>
            </a:xfrm>
          </p:grpSpPr>
          <p:sp>
            <p:nvSpPr>
              <p:cNvPr id="17" name="Freeform 41">
                <a:extLst>
                  <a:ext uri="{FF2B5EF4-FFF2-40B4-BE49-F238E27FC236}">
                    <a16:creationId xmlns="" xmlns:a16="http://schemas.microsoft.com/office/drawing/2014/main" id="{B6A36765-5B1F-4F0D-92B0-38633294BD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87765" y="4266028"/>
                <a:ext cx="343214" cy="459372"/>
              </a:xfrm>
              <a:custGeom>
                <a:avLst/>
                <a:gdLst>
                  <a:gd name="T0" fmla="*/ 248 w 327"/>
                  <a:gd name="T1" fmla="*/ 2 h 398"/>
                  <a:gd name="T2" fmla="*/ 248 w 327"/>
                  <a:gd name="T3" fmla="*/ 2 h 398"/>
                  <a:gd name="T4" fmla="*/ 247 w 327"/>
                  <a:gd name="T5" fmla="*/ 1 h 398"/>
                  <a:gd name="T6" fmla="*/ 246 w 327"/>
                  <a:gd name="T7" fmla="*/ 0 h 398"/>
                  <a:gd name="T8" fmla="*/ 5 w 327"/>
                  <a:gd name="T9" fmla="*/ 7 h 398"/>
                  <a:gd name="T10" fmla="*/ 0 w 327"/>
                  <a:gd name="T11" fmla="*/ 387 h 398"/>
                  <a:gd name="T12" fmla="*/ 244 w 327"/>
                  <a:gd name="T13" fmla="*/ 398 h 398"/>
                  <a:gd name="T14" fmla="*/ 245 w 327"/>
                  <a:gd name="T15" fmla="*/ 398 h 398"/>
                  <a:gd name="T16" fmla="*/ 246 w 327"/>
                  <a:gd name="T17" fmla="*/ 398 h 398"/>
                  <a:gd name="T18" fmla="*/ 247 w 327"/>
                  <a:gd name="T19" fmla="*/ 398 h 398"/>
                  <a:gd name="T20" fmla="*/ 247 w 327"/>
                  <a:gd name="T21" fmla="*/ 397 h 398"/>
                  <a:gd name="T22" fmla="*/ 248 w 327"/>
                  <a:gd name="T23" fmla="*/ 397 h 398"/>
                  <a:gd name="T24" fmla="*/ 326 w 327"/>
                  <a:gd name="T25" fmla="*/ 319 h 398"/>
                  <a:gd name="T26" fmla="*/ 327 w 327"/>
                  <a:gd name="T27" fmla="*/ 83 h 398"/>
                  <a:gd name="T28" fmla="*/ 240 w 327"/>
                  <a:gd name="T29" fmla="*/ 389 h 398"/>
                  <a:gd name="T30" fmla="*/ 10 w 327"/>
                  <a:gd name="T31" fmla="*/ 16 h 398"/>
                  <a:gd name="T32" fmla="*/ 240 w 327"/>
                  <a:gd name="T33" fmla="*/ 389 h 398"/>
                  <a:gd name="T34" fmla="*/ 249 w 327"/>
                  <a:gd name="T35" fmla="*/ 382 h 398"/>
                  <a:gd name="T36" fmla="*/ 318 w 327"/>
                  <a:gd name="T37" fmla="*/ 85 h 398"/>
                  <a:gd name="T38" fmla="*/ 50 w 327"/>
                  <a:gd name="T39" fmla="*/ 175 h 398"/>
                  <a:gd name="T40" fmla="*/ 197 w 327"/>
                  <a:gd name="T41" fmla="*/ 175 h 398"/>
                  <a:gd name="T42" fmla="*/ 202 w 327"/>
                  <a:gd name="T43" fmla="*/ 111 h 398"/>
                  <a:gd name="T44" fmla="*/ 200 w 327"/>
                  <a:gd name="T45" fmla="*/ 49 h 398"/>
                  <a:gd name="T46" fmla="*/ 50 w 327"/>
                  <a:gd name="T47" fmla="*/ 51 h 398"/>
                  <a:gd name="T48" fmla="*/ 45 w 327"/>
                  <a:gd name="T49" fmla="*/ 113 h 398"/>
                  <a:gd name="T50" fmla="*/ 46 w 327"/>
                  <a:gd name="T51" fmla="*/ 174 h 398"/>
                  <a:gd name="T52" fmla="*/ 54 w 327"/>
                  <a:gd name="T53" fmla="*/ 60 h 398"/>
                  <a:gd name="T54" fmla="*/ 192 w 327"/>
                  <a:gd name="T55" fmla="*/ 107 h 398"/>
                  <a:gd name="T56" fmla="*/ 54 w 327"/>
                  <a:gd name="T57" fmla="*/ 60 h 398"/>
                  <a:gd name="T58" fmla="*/ 192 w 327"/>
                  <a:gd name="T59" fmla="*/ 116 h 398"/>
                  <a:gd name="T60" fmla="*/ 54 w 327"/>
                  <a:gd name="T61" fmla="*/ 166 h 398"/>
                  <a:gd name="T62" fmla="*/ 123 w 327"/>
                  <a:gd name="T63" fmla="*/ 224 h 398"/>
                  <a:gd name="T64" fmla="*/ 123 w 327"/>
                  <a:gd name="T65" fmla="*/ 278 h 398"/>
                  <a:gd name="T66" fmla="*/ 150 w 327"/>
                  <a:gd name="T67" fmla="*/ 251 h 398"/>
                  <a:gd name="T68" fmla="*/ 123 w 327"/>
                  <a:gd name="T69" fmla="*/ 269 h 398"/>
                  <a:gd name="T70" fmla="*/ 123 w 327"/>
                  <a:gd name="T71" fmla="*/ 269 h 398"/>
                  <a:gd name="T72" fmla="*/ 123 w 327"/>
                  <a:gd name="T73" fmla="*/ 233 h 398"/>
                  <a:gd name="T74" fmla="*/ 123 w 327"/>
                  <a:gd name="T75" fmla="*/ 269 h 398"/>
                  <a:gd name="T76" fmla="*/ 122 w 327"/>
                  <a:gd name="T77" fmla="*/ 288 h 398"/>
                  <a:gd name="T78" fmla="*/ 123 w 327"/>
                  <a:gd name="T79" fmla="*/ 342 h 398"/>
                  <a:gd name="T80" fmla="*/ 150 w 327"/>
                  <a:gd name="T81" fmla="*/ 315 h 398"/>
                  <a:gd name="T82" fmla="*/ 123 w 327"/>
                  <a:gd name="T83" fmla="*/ 332 h 398"/>
                  <a:gd name="T84" fmla="*/ 105 w 327"/>
                  <a:gd name="T85" fmla="*/ 314 h 398"/>
                  <a:gd name="T86" fmla="*/ 123 w 327"/>
                  <a:gd name="T87" fmla="*/ 297 h 398"/>
                  <a:gd name="T88" fmla="*/ 123 w 327"/>
                  <a:gd name="T89" fmla="*/ 332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27" h="398">
                    <a:moveTo>
                      <a:pt x="326" y="80"/>
                    </a:moveTo>
                    <a:cubicBezTo>
                      <a:pt x="248" y="2"/>
                      <a:pt x="248" y="2"/>
                      <a:pt x="248" y="2"/>
                    </a:cubicBezTo>
                    <a:cubicBezTo>
                      <a:pt x="248" y="2"/>
                      <a:pt x="248" y="2"/>
                      <a:pt x="248" y="2"/>
                    </a:cubicBezTo>
                    <a:cubicBezTo>
                      <a:pt x="248" y="2"/>
                      <a:pt x="248" y="2"/>
                      <a:pt x="248" y="2"/>
                    </a:cubicBezTo>
                    <a:cubicBezTo>
                      <a:pt x="248" y="1"/>
                      <a:pt x="247" y="1"/>
                      <a:pt x="247" y="1"/>
                    </a:cubicBezTo>
                    <a:cubicBezTo>
                      <a:pt x="247" y="1"/>
                      <a:pt x="247" y="1"/>
                      <a:pt x="247" y="1"/>
                    </a:cubicBezTo>
                    <a:cubicBezTo>
                      <a:pt x="246" y="1"/>
                      <a:pt x="246" y="0"/>
                      <a:pt x="246" y="0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5" y="0"/>
                      <a:pt x="245" y="0"/>
                      <a:pt x="244" y="0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2" y="7"/>
                      <a:pt x="0" y="9"/>
                      <a:pt x="0" y="12"/>
                    </a:cubicBezTo>
                    <a:cubicBezTo>
                      <a:pt x="0" y="387"/>
                      <a:pt x="0" y="387"/>
                      <a:pt x="0" y="387"/>
                    </a:cubicBezTo>
                    <a:cubicBezTo>
                      <a:pt x="0" y="389"/>
                      <a:pt x="2" y="392"/>
                      <a:pt x="5" y="392"/>
                    </a:cubicBezTo>
                    <a:cubicBezTo>
                      <a:pt x="244" y="398"/>
                      <a:pt x="244" y="398"/>
                      <a:pt x="244" y="398"/>
                    </a:cubicBezTo>
                    <a:cubicBezTo>
                      <a:pt x="245" y="398"/>
                      <a:pt x="245" y="398"/>
                      <a:pt x="245" y="398"/>
                    </a:cubicBezTo>
                    <a:cubicBezTo>
                      <a:pt x="245" y="398"/>
                      <a:pt x="245" y="398"/>
                      <a:pt x="245" y="398"/>
                    </a:cubicBezTo>
                    <a:cubicBezTo>
                      <a:pt x="245" y="398"/>
                      <a:pt x="245" y="398"/>
                      <a:pt x="246" y="398"/>
                    </a:cubicBezTo>
                    <a:cubicBezTo>
                      <a:pt x="246" y="398"/>
                      <a:pt x="246" y="398"/>
                      <a:pt x="246" y="398"/>
                    </a:cubicBezTo>
                    <a:cubicBezTo>
                      <a:pt x="246" y="398"/>
                      <a:pt x="246" y="398"/>
                      <a:pt x="246" y="398"/>
                    </a:cubicBezTo>
                    <a:cubicBezTo>
                      <a:pt x="246" y="398"/>
                      <a:pt x="247" y="398"/>
                      <a:pt x="247" y="398"/>
                    </a:cubicBezTo>
                    <a:cubicBezTo>
                      <a:pt x="247" y="398"/>
                      <a:pt x="247" y="398"/>
                      <a:pt x="247" y="398"/>
                    </a:cubicBezTo>
                    <a:cubicBezTo>
                      <a:pt x="247" y="398"/>
                      <a:pt x="247" y="398"/>
                      <a:pt x="247" y="397"/>
                    </a:cubicBezTo>
                    <a:cubicBezTo>
                      <a:pt x="248" y="397"/>
                      <a:pt x="248" y="397"/>
                      <a:pt x="248" y="397"/>
                    </a:cubicBezTo>
                    <a:cubicBezTo>
                      <a:pt x="248" y="397"/>
                      <a:pt x="248" y="397"/>
                      <a:pt x="248" y="397"/>
                    </a:cubicBezTo>
                    <a:cubicBezTo>
                      <a:pt x="248" y="397"/>
                      <a:pt x="248" y="397"/>
                      <a:pt x="248" y="397"/>
                    </a:cubicBezTo>
                    <a:cubicBezTo>
                      <a:pt x="326" y="319"/>
                      <a:pt x="326" y="319"/>
                      <a:pt x="326" y="319"/>
                    </a:cubicBezTo>
                    <a:cubicBezTo>
                      <a:pt x="327" y="318"/>
                      <a:pt x="327" y="317"/>
                      <a:pt x="327" y="315"/>
                    </a:cubicBezTo>
                    <a:cubicBezTo>
                      <a:pt x="327" y="83"/>
                      <a:pt x="327" y="83"/>
                      <a:pt x="327" y="83"/>
                    </a:cubicBezTo>
                    <a:cubicBezTo>
                      <a:pt x="327" y="82"/>
                      <a:pt x="327" y="81"/>
                      <a:pt x="326" y="80"/>
                    </a:cubicBezTo>
                    <a:close/>
                    <a:moveTo>
                      <a:pt x="240" y="389"/>
                    </a:moveTo>
                    <a:cubicBezTo>
                      <a:pt x="10" y="382"/>
                      <a:pt x="10" y="382"/>
                      <a:pt x="10" y="382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240" y="10"/>
                      <a:pt x="240" y="10"/>
                      <a:pt x="240" y="10"/>
                    </a:cubicBezTo>
                    <a:lnTo>
                      <a:pt x="240" y="389"/>
                    </a:lnTo>
                    <a:close/>
                    <a:moveTo>
                      <a:pt x="318" y="313"/>
                    </a:moveTo>
                    <a:cubicBezTo>
                      <a:pt x="249" y="382"/>
                      <a:pt x="249" y="382"/>
                      <a:pt x="249" y="382"/>
                    </a:cubicBezTo>
                    <a:cubicBezTo>
                      <a:pt x="249" y="16"/>
                      <a:pt x="249" y="16"/>
                      <a:pt x="249" y="16"/>
                    </a:cubicBezTo>
                    <a:cubicBezTo>
                      <a:pt x="318" y="85"/>
                      <a:pt x="318" y="85"/>
                      <a:pt x="318" y="85"/>
                    </a:cubicBezTo>
                    <a:lnTo>
                      <a:pt x="318" y="313"/>
                    </a:lnTo>
                    <a:close/>
                    <a:moveTo>
                      <a:pt x="50" y="175"/>
                    </a:moveTo>
                    <a:cubicBezTo>
                      <a:pt x="50" y="175"/>
                      <a:pt x="50" y="175"/>
                      <a:pt x="50" y="175"/>
                    </a:cubicBezTo>
                    <a:cubicBezTo>
                      <a:pt x="197" y="175"/>
                      <a:pt x="197" y="175"/>
                      <a:pt x="197" y="175"/>
                    </a:cubicBezTo>
                    <a:cubicBezTo>
                      <a:pt x="200" y="175"/>
                      <a:pt x="202" y="173"/>
                      <a:pt x="202" y="170"/>
                    </a:cubicBezTo>
                    <a:cubicBezTo>
                      <a:pt x="202" y="111"/>
                      <a:pt x="202" y="111"/>
                      <a:pt x="202" y="111"/>
                    </a:cubicBezTo>
                    <a:cubicBezTo>
                      <a:pt x="202" y="52"/>
                      <a:pt x="202" y="52"/>
                      <a:pt x="202" y="52"/>
                    </a:cubicBezTo>
                    <a:cubicBezTo>
                      <a:pt x="202" y="51"/>
                      <a:pt x="201" y="50"/>
                      <a:pt x="200" y="49"/>
                    </a:cubicBezTo>
                    <a:cubicBezTo>
                      <a:pt x="199" y="48"/>
                      <a:pt x="198" y="48"/>
                      <a:pt x="197" y="48"/>
                    </a:cubicBezTo>
                    <a:cubicBezTo>
                      <a:pt x="50" y="51"/>
                      <a:pt x="50" y="51"/>
                      <a:pt x="50" y="51"/>
                    </a:cubicBezTo>
                    <a:cubicBezTo>
                      <a:pt x="47" y="51"/>
                      <a:pt x="45" y="53"/>
                      <a:pt x="45" y="55"/>
                    </a:cubicBezTo>
                    <a:cubicBezTo>
                      <a:pt x="45" y="113"/>
                      <a:pt x="45" y="113"/>
                      <a:pt x="45" y="113"/>
                    </a:cubicBezTo>
                    <a:cubicBezTo>
                      <a:pt x="45" y="171"/>
                      <a:pt x="45" y="171"/>
                      <a:pt x="45" y="171"/>
                    </a:cubicBezTo>
                    <a:cubicBezTo>
                      <a:pt x="45" y="172"/>
                      <a:pt x="46" y="173"/>
                      <a:pt x="46" y="174"/>
                    </a:cubicBezTo>
                    <a:cubicBezTo>
                      <a:pt x="47" y="175"/>
                      <a:pt x="49" y="175"/>
                      <a:pt x="50" y="175"/>
                    </a:cubicBezTo>
                    <a:close/>
                    <a:moveTo>
                      <a:pt x="54" y="60"/>
                    </a:moveTo>
                    <a:cubicBezTo>
                      <a:pt x="192" y="57"/>
                      <a:pt x="192" y="57"/>
                      <a:pt x="192" y="57"/>
                    </a:cubicBezTo>
                    <a:cubicBezTo>
                      <a:pt x="192" y="107"/>
                      <a:pt x="192" y="107"/>
                      <a:pt x="192" y="107"/>
                    </a:cubicBezTo>
                    <a:cubicBezTo>
                      <a:pt x="54" y="108"/>
                      <a:pt x="54" y="108"/>
                      <a:pt x="54" y="108"/>
                    </a:cubicBezTo>
                    <a:lnTo>
                      <a:pt x="54" y="60"/>
                    </a:lnTo>
                    <a:close/>
                    <a:moveTo>
                      <a:pt x="54" y="118"/>
                    </a:moveTo>
                    <a:cubicBezTo>
                      <a:pt x="192" y="116"/>
                      <a:pt x="192" y="116"/>
                      <a:pt x="192" y="116"/>
                    </a:cubicBezTo>
                    <a:cubicBezTo>
                      <a:pt x="192" y="165"/>
                      <a:pt x="192" y="165"/>
                      <a:pt x="192" y="165"/>
                    </a:cubicBezTo>
                    <a:cubicBezTo>
                      <a:pt x="54" y="166"/>
                      <a:pt x="54" y="166"/>
                      <a:pt x="54" y="166"/>
                    </a:cubicBezTo>
                    <a:lnTo>
                      <a:pt x="54" y="118"/>
                    </a:lnTo>
                    <a:close/>
                    <a:moveTo>
                      <a:pt x="123" y="224"/>
                    </a:moveTo>
                    <a:cubicBezTo>
                      <a:pt x="107" y="224"/>
                      <a:pt x="95" y="236"/>
                      <a:pt x="95" y="251"/>
                    </a:cubicBezTo>
                    <a:cubicBezTo>
                      <a:pt x="95" y="266"/>
                      <a:pt x="107" y="278"/>
                      <a:pt x="123" y="278"/>
                    </a:cubicBezTo>
                    <a:cubicBezTo>
                      <a:pt x="123" y="278"/>
                      <a:pt x="123" y="278"/>
                      <a:pt x="123" y="278"/>
                    </a:cubicBezTo>
                    <a:cubicBezTo>
                      <a:pt x="138" y="278"/>
                      <a:pt x="150" y="266"/>
                      <a:pt x="150" y="251"/>
                    </a:cubicBezTo>
                    <a:cubicBezTo>
                      <a:pt x="150" y="236"/>
                      <a:pt x="138" y="224"/>
                      <a:pt x="123" y="224"/>
                    </a:cubicBezTo>
                    <a:close/>
                    <a:moveTo>
                      <a:pt x="123" y="269"/>
                    </a:moveTo>
                    <a:cubicBezTo>
                      <a:pt x="123" y="274"/>
                      <a:pt x="123" y="274"/>
                      <a:pt x="123" y="274"/>
                    </a:cubicBezTo>
                    <a:cubicBezTo>
                      <a:pt x="123" y="269"/>
                      <a:pt x="123" y="269"/>
                      <a:pt x="123" y="269"/>
                    </a:cubicBezTo>
                    <a:cubicBezTo>
                      <a:pt x="113" y="269"/>
                      <a:pt x="105" y="261"/>
                      <a:pt x="105" y="251"/>
                    </a:cubicBezTo>
                    <a:cubicBezTo>
                      <a:pt x="105" y="241"/>
                      <a:pt x="113" y="233"/>
                      <a:pt x="123" y="233"/>
                    </a:cubicBezTo>
                    <a:cubicBezTo>
                      <a:pt x="133" y="234"/>
                      <a:pt x="141" y="242"/>
                      <a:pt x="141" y="251"/>
                    </a:cubicBezTo>
                    <a:cubicBezTo>
                      <a:pt x="141" y="261"/>
                      <a:pt x="133" y="269"/>
                      <a:pt x="123" y="269"/>
                    </a:cubicBezTo>
                    <a:close/>
                    <a:moveTo>
                      <a:pt x="123" y="288"/>
                    </a:moveTo>
                    <a:cubicBezTo>
                      <a:pt x="122" y="288"/>
                      <a:pt x="122" y="288"/>
                      <a:pt x="122" y="288"/>
                    </a:cubicBezTo>
                    <a:cubicBezTo>
                      <a:pt x="107" y="288"/>
                      <a:pt x="95" y="300"/>
                      <a:pt x="95" y="314"/>
                    </a:cubicBezTo>
                    <a:cubicBezTo>
                      <a:pt x="95" y="329"/>
                      <a:pt x="107" y="341"/>
                      <a:pt x="123" y="342"/>
                    </a:cubicBezTo>
                    <a:cubicBezTo>
                      <a:pt x="123" y="342"/>
                      <a:pt x="123" y="342"/>
                      <a:pt x="123" y="342"/>
                    </a:cubicBezTo>
                    <a:cubicBezTo>
                      <a:pt x="138" y="342"/>
                      <a:pt x="150" y="330"/>
                      <a:pt x="150" y="315"/>
                    </a:cubicBezTo>
                    <a:cubicBezTo>
                      <a:pt x="150" y="300"/>
                      <a:pt x="138" y="288"/>
                      <a:pt x="123" y="288"/>
                    </a:cubicBezTo>
                    <a:close/>
                    <a:moveTo>
                      <a:pt x="123" y="332"/>
                    </a:moveTo>
                    <a:cubicBezTo>
                      <a:pt x="123" y="332"/>
                      <a:pt x="123" y="332"/>
                      <a:pt x="123" y="332"/>
                    </a:cubicBezTo>
                    <a:cubicBezTo>
                      <a:pt x="113" y="332"/>
                      <a:pt x="105" y="324"/>
                      <a:pt x="105" y="314"/>
                    </a:cubicBezTo>
                    <a:cubicBezTo>
                      <a:pt x="105" y="305"/>
                      <a:pt x="113" y="297"/>
                      <a:pt x="123" y="297"/>
                    </a:cubicBezTo>
                    <a:cubicBezTo>
                      <a:pt x="123" y="297"/>
                      <a:pt x="123" y="297"/>
                      <a:pt x="123" y="297"/>
                    </a:cubicBezTo>
                    <a:cubicBezTo>
                      <a:pt x="133" y="297"/>
                      <a:pt x="141" y="305"/>
                      <a:pt x="141" y="315"/>
                    </a:cubicBezTo>
                    <a:cubicBezTo>
                      <a:pt x="141" y="325"/>
                      <a:pt x="133" y="332"/>
                      <a:pt x="123" y="33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8" name="Freeform 26">
                <a:extLst>
                  <a:ext uri="{FF2B5EF4-FFF2-40B4-BE49-F238E27FC236}">
                    <a16:creationId xmlns="" xmlns:a16="http://schemas.microsoft.com/office/drawing/2014/main" id="{FF4DBACC-4E5E-44D5-974A-022A85FD45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45952" y="4283009"/>
                <a:ext cx="409129" cy="421254"/>
              </a:xfrm>
              <a:custGeom>
                <a:avLst/>
                <a:gdLst>
                  <a:gd name="T0" fmla="*/ 429 w 429"/>
                  <a:gd name="T1" fmla="*/ 238 h 365"/>
                  <a:gd name="T2" fmla="*/ 429 w 429"/>
                  <a:gd name="T3" fmla="*/ 22 h 365"/>
                  <a:gd name="T4" fmla="*/ 407 w 429"/>
                  <a:gd name="T5" fmla="*/ 0 h 365"/>
                  <a:gd name="T6" fmla="*/ 22 w 429"/>
                  <a:gd name="T7" fmla="*/ 0 h 365"/>
                  <a:gd name="T8" fmla="*/ 0 w 429"/>
                  <a:gd name="T9" fmla="*/ 22 h 365"/>
                  <a:gd name="T10" fmla="*/ 0 w 429"/>
                  <a:gd name="T11" fmla="*/ 261 h 365"/>
                  <a:gd name="T12" fmla="*/ 22 w 429"/>
                  <a:gd name="T13" fmla="*/ 283 h 365"/>
                  <a:gd name="T14" fmla="*/ 169 w 429"/>
                  <a:gd name="T15" fmla="*/ 283 h 365"/>
                  <a:gd name="T16" fmla="*/ 150 w 429"/>
                  <a:gd name="T17" fmla="*/ 355 h 365"/>
                  <a:gd name="T18" fmla="*/ 130 w 429"/>
                  <a:gd name="T19" fmla="*/ 355 h 365"/>
                  <a:gd name="T20" fmla="*/ 126 w 429"/>
                  <a:gd name="T21" fmla="*/ 360 h 365"/>
                  <a:gd name="T22" fmla="*/ 130 w 429"/>
                  <a:gd name="T23" fmla="*/ 365 h 365"/>
                  <a:gd name="T24" fmla="*/ 298 w 429"/>
                  <a:gd name="T25" fmla="*/ 365 h 365"/>
                  <a:gd name="T26" fmla="*/ 303 w 429"/>
                  <a:gd name="T27" fmla="*/ 360 h 365"/>
                  <a:gd name="T28" fmla="*/ 298 w 429"/>
                  <a:gd name="T29" fmla="*/ 355 h 365"/>
                  <a:gd name="T30" fmla="*/ 279 w 429"/>
                  <a:gd name="T31" fmla="*/ 355 h 365"/>
                  <a:gd name="T32" fmla="*/ 260 w 429"/>
                  <a:gd name="T33" fmla="*/ 283 h 365"/>
                  <a:gd name="T34" fmla="*/ 407 w 429"/>
                  <a:gd name="T35" fmla="*/ 283 h 365"/>
                  <a:gd name="T36" fmla="*/ 429 w 429"/>
                  <a:gd name="T37" fmla="*/ 261 h 365"/>
                  <a:gd name="T38" fmla="*/ 429 w 429"/>
                  <a:gd name="T39" fmla="*/ 238 h 365"/>
                  <a:gd name="T40" fmla="*/ 429 w 429"/>
                  <a:gd name="T41" fmla="*/ 238 h 365"/>
                  <a:gd name="T42" fmla="*/ 429 w 429"/>
                  <a:gd name="T43" fmla="*/ 238 h 365"/>
                  <a:gd name="T44" fmla="*/ 265 w 429"/>
                  <a:gd name="T45" fmla="*/ 355 h 365"/>
                  <a:gd name="T46" fmla="*/ 163 w 429"/>
                  <a:gd name="T47" fmla="*/ 355 h 365"/>
                  <a:gd name="T48" fmla="*/ 178 w 429"/>
                  <a:gd name="T49" fmla="*/ 283 h 365"/>
                  <a:gd name="T50" fmla="*/ 250 w 429"/>
                  <a:gd name="T51" fmla="*/ 283 h 365"/>
                  <a:gd name="T52" fmla="*/ 254 w 429"/>
                  <a:gd name="T53" fmla="*/ 320 h 365"/>
                  <a:gd name="T54" fmla="*/ 265 w 429"/>
                  <a:gd name="T55" fmla="*/ 355 h 365"/>
                  <a:gd name="T56" fmla="*/ 419 w 429"/>
                  <a:gd name="T57" fmla="*/ 261 h 365"/>
                  <a:gd name="T58" fmla="*/ 407 w 429"/>
                  <a:gd name="T59" fmla="*/ 273 h 365"/>
                  <a:gd name="T60" fmla="*/ 22 w 429"/>
                  <a:gd name="T61" fmla="*/ 273 h 365"/>
                  <a:gd name="T62" fmla="*/ 10 w 429"/>
                  <a:gd name="T63" fmla="*/ 261 h 365"/>
                  <a:gd name="T64" fmla="*/ 10 w 429"/>
                  <a:gd name="T65" fmla="*/ 243 h 365"/>
                  <a:gd name="T66" fmla="*/ 419 w 429"/>
                  <a:gd name="T67" fmla="*/ 243 h 365"/>
                  <a:gd name="T68" fmla="*/ 419 w 429"/>
                  <a:gd name="T69" fmla="*/ 261 h 365"/>
                  <a:gd name="T70" fmla="*/ 419 w 429"/>
                  <a:gd name="T71" fmla="*/ 234 h 365"/>
                  <a:gd name="T72" fmla="*/ 10 w 429"/>
                  <a:gd name="T73" fmla="*/ 234 h 365"/>
                  <a:gd name="T74" fmla="*/ 10 w 429"/>
                  <a:gd name="T75" fmla="*/ 45 h 365"/>
                  <a:gd name="T76" fmla="*/ 419 w 429"/>
                  <a:gd name="T77" fmla="*/ 45 h 365"/>
                  <a:gd name="T78" fmla="*/ 419 w 429"/>
                  <a:gd name="T79" fmla="*/ 234 h 365"/>
                  <a:gd name="T80" fmla="*/ 419 w 429"/>
                  <a:gd name="T81" fmla="*/ 36 h 365"/>
                  <a:gd name="T82" fmla="*/ 10 w 429"/>
                  <a:gd name="T83" fmla="*/ 36 h 365"/>
                  <a:gd name="T84" fmla="*/ 10 w 429"/>
                  <a:gd name="T85" fmla="*/ 22 h 365"/>
                  <a:gd name="T86" fmla="*/ 22 w 429"/>
                  <a:gd name="T87" fmla="*/ 9 h 365"/>
                  <a:gd name="T88" fmla="*/ 407 w 429"/>
                  <a:gd name="T89" fmla="*/ 9 h 365"/>
                  <a:gd name="T90" fmla="*/ 419 w 429"/>
                  <a:gd name="T91" fmla="*/ 22 h 365"/>
                  <a:gd name="T92" fmla="*/ 419 w 429"/>
                  <a:gd name="T93" fmla="*/ 36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9" h="365">
                    <a:moveTo>
                      <a:pt x="429" y="238"/>
                    </a:moveTo>
                    <a:cubicBezTo>
                      <a:pt x="429" y="22"/>
                      <a:pt x="429" y="22"/>
                      <a:pt x="429" y="22"/>
                    </a:cubicBezTo>
                    <a:cubicBezTo>
                      <a:pt x="429" y="10"/>
                      <a:pt x="419" y="0"/>
                      <a:pt x="407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2"/>
                    </a:cubicBezTo>
                    <a:cubicBezTo>
                      <a:pt x="0" y="261"/>
                      <a:pt x="0" y="261"/>
                      <a:pt x="0" y="261"/>
                    </a:cubicBezTo>
                    <a:cubicBezTo>
                      <a:pt x="0" y="273"/>
                      <a:pt x="10" y="283"/>
                      <a:pt x="22" y="283"/>
                    </a:cubicBezTo>
                    <a:cubicBezTo>
                      <a:pt x="169" y="283"/>
                      <a:pt x="169" y="283"/>
                      <a:pt x="169" y="283"/>
                    </a:cubicBezTo>
                    <a:cubicBezTo>
                      <a:pt x="167" y="319"/>
                      <a:pt x="159" y="355"/>
                      <a:pt x="150" y="355"/>
                    </a:cubicBezTo>
                    <a:cubicBezTo>
                      <a:pt x="130" y="355"/>
                      <a:pt x="130" y="355"/>
                      <a:pt x="130" y="355"/>
                    </a:cubicBezTo>
                    <a:cubicBezTo>
                      <a:pt x="128" y="355"/>
                      <a:pt x="126" y="358"/>
                      <a:pt x="126" y="360"/>
                    </a:cubicBezTo>
                    <a:cubicBezTo>
                      <a:pt x="126" y="363"/>
                      <a:pt x="128" y="365"/>
                      <a:pt x="130" y="365"/>
                    </a:cubicBezTo>
                    <a:cubicBezTo>
                      <a:pt x="298" y="365"/>
                      <a:pt x="298" y="365"/>
                      <a:pt x="298" y="365"/>
                    </a:cubicBezTo>
                    <a:cubicBezTo>
                      <a:pt x="301" y="365"/>
                      <a:pt x="303" y="363"/>
                      <a:pt x="303" y="360"/>
                    </a:cubicBezTo>
                    <a:cubicBezTo>
                      <a:pt x="303" y="358"/>
                      <a:pt x="301" y="355"/>
                      <a:pt x="298" y="355"/>
                    </a:cubicBezTo>
                    <a:cubicBezTo>
                      <a:pt x="279" y="355"/>
                      <a:pt x="279" y="355"/>
                      <a:pt x="279" y="355"/>
                    </a:cubicBezTo>
                    <a:cubicBezTo>
                      <a:pt x="269" y="355"/>
                      <a:pt x="262" y="319"/>
                      <a:pt x="260" y="283"/>
                    </a:cubicBezTo>
                    <a:cubicBezTo>
                      <a:pt x="407" y="283"/>
                      <a:pt x="407" y="283"/>
                      <a:pt x="407" y="283"/>
                    </a:cubicBezTo>
                    <a:cubicBezTo>
                      <a:pt x="419" y="283"/>
                      <a:pt x="429" y="273"/>
                      <a:pt x="429" y="261"/>
                    </a:cubicBezTo>
                    <a:cubicBezTo>
                      <a:pt x="429" y="238"/>
                      <a:pt x="429" y="238"/>
                      <a:pt x="429" y="238"/>
                    </a:cubicBezTo>
                    <a:cubicBezTo>
                      <a:pt x="429" y="238"/>
                      <a:pt x="429" y="238"/>
                      <a:pt x="429" y="238"/>
                    </a:cubicBezTo>
                    <a:cubicBezTo>
                      <a:pt x="429" y="238"/>
                      <a:pt x="429" y="238"/>
                      <a:pt x="429" y="238"/>
                    </a:cubicBezTo>
                    <a:close/>
                    <a:moveTo>
                      <a:pt x="265" y="355"/>
                    </a:moveTo>
                    <a:cubicBezTo>
                      <a:pt x="163" y="355"/>
                      <a:pt x="163" y="355"/>
                      <a:pt x="163" y="355"/>
                    </a:cubicBezTo>
                    <a:cubicBezTo>
                      <a:pt x="174" y="338"/>
                      <a:pt x="177" y="301"/>
                      <a:pt x="178" y="283"/>
                    </a:cubicBezTo>
                    <a:cubicBezTo>
                      <a:pt x="250" y="283"/>
                      <a:pt x="250" y="283"/>
                      <a:pt x="250" y="283"/>
                    </a:cubicBezTo>
                    <a:cubicBezTo>
                      <a:pt x="251" y="290"/>
                      <a:pt x="252" y="305"/>
                      <a:pt x="254" y="320"/>
                    </a:cubicBezTo>
                    <a:cubicBezTo>
                      <a:pt x="257" y="336"/>
                      <a:pt x="261" y="348"/>
                      <a:pt x="265" y="355"/>
                    </a:cubicBezTo>
                    <a:close/>
                    <a:moveTo>
                      <a:pt x="419" y="261"/>
                    </a:moveTo>
                    <a:cubicBezTo>
                      <a:pt x="419" y="268"/>
                      <a:pt x="414" y="273"/>
                      <a:pt x="407" y="273"/>
                    </a:cubicBezTo>
                    <a:cubicBezTo>
                      <a:pt x="22" y="273"/>
                      <a:pt x="22" y="273"/>
                      <a:pt x="22" y="273"/>
                    </a:cubicBezTo>
                    <a:cubicBezTo>
                      <a:pt x="15" y="273"/>
                      <a:pt x="10" y="268"/>
                      <a:pt x="10" y="261"/>
                    </a:cubicBezTo>
                    <a:cubicBezTo>
                      <a:pt x="10" y="243"/>
                      <a:pt x="10" y="243"/>
                      <a:pt x="10" y="243"/>
                    </a:cubicBezTo>
                    <a:cubicBezTo>
                      <a:pt x="419" y="243"/>
                      <a:pt x="419" y="243"/>
                      <a:pt x="419" y="243"/>
                    </a:cubicBezTo>
                    <a:lnTo>
                      <a:pt x="419" y="261"/>
                    </a:lnTo>
                    <a:close/>
                    <a:moveTo>
                      <a:pt x="419" y="234"/>
                    </a:moveTo>
                    <a:cubicBezTo>
                      <a:pt x="10" y="234"/>
                      <a:pt x="10" y="234"/>
                      <a:pt x="10" y="234"/>
                    </a:cubicBezTo>
                    <a:cubicBezTo>
                      <a:pt x="10" y="45"/>
                      <a:pt x="10" y="45"/>
                      <a:pt x="10" y="45"/>
                    </a:cubicBezTo>
                    <a:cubicBezTo>
                      <a:pt x="419" y="45"/>
                      <a:pt x="419" y="45"/>
                      <a:pt x="419" y="45"/>
                    </a:cubicBezTo>
                    <a:lnTo>
                      <a:pt x="419" y="234"/>
                    </a:lnTo>
                    <a:close/>
                    <a:moveTo>
                      <a:pt x="419" y="36"/>
                    </a:moveTo>
                    <a:cubicBezTo>
                      <a:pt x="10" y="36"/>
                      <a:pt x="10" y="36"/>
                      <a:pt x="10" y="36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0" y="15"/>
                      <a:pt x="15" y="9"/>
                      <a:pt x="22" y="9"/>
                    </a:cubicBezTo>
                    <a:cubicBezTo>
                      <a:pt x="407" y="9"/>
                      <a:pt x="407" y="9"/>
                      <a:pt x="407" y="9"/>
                    </a:cubicBezTo>
                    <a:cubicBezTo>
                      <a:pt x="414" y="9"/>
                      <a:pt x="419" y="15"/>
                      <a:pt x="419" y="22"/>
                    </a:cubicBezTo>
                    <a:lnTo>
                      <a:pt x="419" y="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2004748" y="1487637"/>
            <a:ext cx="9433844" cy="738664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just" defTabSz="1824145">
              <a:spcAft>
                <a:spcPts val="0"/>
              </a:spcAft>
              <a:defRPr/>
            </a:pPr>
            <a:r>
              <a:rPr lang="ru-RU" sz="2000" dirty="0">
                <a:ea typeface="Roboto Condensed" panose="02000000000000000000" pitchFamily="2" charset="0"/>
                <a:cs typeface="Times New Roman" panose="02020603050405020304" pitchFamily="18" charset="0"/>
              </a:rPr>
              <a:t>Формирование РНПТ ФНС России в ответ на уведомление о ввозе </a:t>
            </a:r>
            <a:r>
              <a:rPr lang="ru-RU" sz="2000" dirty="0" smtClean="0">
                <a:ea typeface="Roboto Condensed" panose="02000000000000000000" pitchFamily="2" charset="0"/>
                <a:cs typeface="Times New Roman" panose="02020603050405020304" pitchFamily="18" charset="0"/>
              </a:rPr>
              <a:t>товаров (при ввозе из стран ЕАЭС)</a:t>
            </a:r>
            <a:endParaRPr lang="ru-RU" sz="2000" dirty="0"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2618339" y="2697390"/>
            <a:ext cx="9272454" cy="1661993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just" defTabSz="1824145">
              <a:spcAft>
                <a:spcPts val="0"/>
              </a:spcAft>
              <a:defRPr/>
            </a:pPr>
            <a:r>
              <a:rPr lang="ru-RU" sz="2000" dirty="0">
                <a:ea typeface="Roboto Condensed" panose="02000000000000000000" pitchFamily="2" charset="0"/>
                <a:cs typeface="Times New Roman" panose="02020603050405020304" pitchFamily="18" charset="0"/>
              </a:rPr>
              <a:t>При ввозе импортных товаров </a:t>
            </a:r>
            <a:r>
              <a:rPr lang="ru-RU" sz="2000" dirty="0" smtClean="0">
                <a:ea typeface="Roboto Condensed" panose="02000000000000000000" pitchFamily="2" charset="0"/>
                <a:cs typeface="Times New Roman" panose="02020603050405020304" pitchFamily="18" charset="0"/>
              </a:rPr>
              <a:t>(не из стран ЕАЭС) импортером </a:t>
            </a:r>
            <a:r>
              <a:rPr lang="ru-RU" sz="2000" dirty="0">
                <a:ea typeface="Roboto Condensed" panose="02000000000000000000" pitchFamily="2" charset="0"/>
                <a:cs typeface="Times New Roman" panose="02020603050405020304" pitchFamily="18" charset="0"/>
              </a:rPr>
              <a:t>формируется РНПТ из регистрационного номера декларации на товары (регистрационного номера заявления о выпуске товаров до подачи декларации на товары) и номера товарной позиции товара из этой декларации на товары (заявления о выпуске товаров до подачи декларации на товары)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3325035" y="4982155"/>
            <a:ext cx="8782304" cy="43088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just" defTabSz="1824145">
              <a:spcAft>
                <a:spcPts val="0"/>
              </a:spcAft>
              <a:defRPr/>
            </a:pPr>
            <a:r>
              <a:rPr lang="ru-RU" sz="2000" dirty="0">
                <a:ea typeface="Roboto Condensed" panose="02000000000000000000" pitchFamily="2" charset="0"/>
                <a:cs typeface="Times New Roman" panose="02020603050405020304" pitchFamily="18" charset="0"/>
              </a:rPr>
              <a:t>Формирование РНПТ ФНС России в ответ на уведомление об остатках</a:t>
            </a:r>
            <a:endParaRPr lang="ru-RU" sz="2000" b="1" dirty="0"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64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Ошибка № 1. Не отражение реализации товара, подлежащего прослеживаемости, в ежеквартальной отчетности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654" y="3957113"/>
            <a:ext cx="3091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/>
              <a:t>В случае </a:t>
            </a:r>
            <a:r>
              <a:rPr lang="ru-RU" sz="1200" dirty="0" err="1" smtClean="0"/>
              <a:t>неотражения</a:t>
            </a:r>
            <a:r>
              <a:rPr lang="ru-RU" sz="1200" dirty="0" smtClean="0"/>
              <a:t> операции </a:t>
            </a:r>
            <a:r>
              <a:rPr lang="ru-RU" sz="1200" dirty="0" smtClean="0"/>
              <a:t>по реализации товара, подлежащего прослеживаемости, в декларации по НДС или в отчете об операциях с товарами, подлежащими прослеживаемости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42031" y="3980666"/>
            <a:ext cx="21518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/>
              <a:t>Правильно:</a:t>
            </a:r>
            <a:r>
              <a:rPr lang="ru-RU" sz="1200" dirty="0"/>
              <a:t> </a:t>
            </a:r>
            <a:r>
              <a:rPr lang="ru-RU" sz="1200" dirty="0" smtClean="0"/>
              <a:t>при реализации товаров, подлежащих прослеживаемости, в книге продаж заполняются </a:t>
            </a:r>
            <a:r>
              <a:rPr lang="ru-RU" sz="1200" dirty="0"/>
              <a:t>графы </a:t>
            </a:r>
            <a:r>
              <a:rPr lang="ru-RU" sz="1200" dirty="0" smtClean="0"/>
              <a:t>20 – 23 либо в отчете графы </a:t>
            </a:r>
            <a:r>
              <a:rPr lang="ru-RU" sz="1200" dirty="0" smtClean="0"/>
              <a:t>10-13.</a:t>
            </a:r>
            <a:endParaRPr lang="ru-RU" sz="1200" dirty="0" smtClean="0"/>
          </a:p>
        </p:txBody>
      </p:sp>
      <p:sp>
        <p:nvSpPr>
          <p:cNvPr id="10" name="Стрелка вправо 9"/>
          <p:cNvSpPr/>
          <p:nvPr/>
        </p:nvSpPr>
        <p:spPr>
          <a:xfrm>
            <a:off x="3652656" y="4267255"/>
            <a:ext cx="840901" cy="48463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7823628" y="3126117"/>
            <a:ext cx="31798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solidFill>
                  <a:srgbClr val="C00000"/>
                </a:solidFill>
              </a:rPr>
              <a:t>Такие случаи </a:t>
            </a:r>
            <a:r>
              <a:rPr lang="ru-RU" sz="1200" dirty="0" smtClean="0">
                <a:solidFill>
                  <a:srgbClr val="C00000"/>
                </a:solidFill>
              </a:rPr>
              <a:t>могут указывать на факт непредставления участником оборота товаров отчета об операциях с товарами, подлежащими прослеживаемости, за что с 1 июля 2022 года в проекте федерального закона о внесении </a:t>
            </a:r>
            <a:r>
              <a:rPr lang="ru-RU" sz="1200" dirty="0">
                <a:solidFill>
                  <a:srgbClr val="C00000"/>
                </a:solidFill>
              </a:rPr>
              <a:t>изменений в Кодекс Российской Федерации об административных правонарушениях, предусматривающего установление ответственности за ненадлежащее выполнение налогоплательщиками требований о представлении информации, необходимой для осуществления прослеживаемости </a:t>
            </a:r>
            <a:r>
              <a:rPr lang="ru-RU" sz="1200" dirty="0" smtClean="0">
                <a:solidFill>
                  <a:srgbClr val="C00000"/>
                </a:solidFill>
              </a:rPr>
              <a:t>товаров (далее – Проект ФЗ КоАП),  </a:t>
            </a:r>
            <a:r>
              <a:rPr lang="ru-RU" sz="1200" b="1" dirty="0" smtClean="0">
                <a:solidFill>
                  <a:srgbClr val="C00000"/>
                </a:solidFill>
              </a:rPr>
              <a:t>предусматривается административная ответственность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7456942" y="2844814"/>
            <a:ext cx="18212" cy="3611297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24413" y="1158562"/>
            <a:ext cx="114680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ru-RU" sz="1200" dirty="0" smtClean="0"/>
              <a:t>В </a:t>
            </a:r>
            <a:r>
              <a:rPr lang="ru-RU" sz="1200" dirty="0"/>
              <a:t>соответствии с положениями пунктов 3 и 5 статьи 169 Налогового кодекса Российской Федерации при реализации участником оборота товаров, являющимся </a:t>
            </a:r>
            <a:r>
              <a:rPr lang="ru-RU" sz="1200" b="1" dirty="0"/>
              <a:t>налогоплательщиком </a:t>
            </a:r>
            <a:r>
              <a:rPr lang="ru-RU" sz="1200" b="1" dirty="0" smtClean="0"/>
              <a:t>НДС </a:t>
            </a:r>
            <a:r>
              <a:rPr lang="ru-RU" sz="1200" dirty="0" smtClean="0"/>
              <a:t>товара</a:t>
            </a:r>
            <a:r>
              <a:rPr lang="ru-RU" sz="1200" dirty="0"/>
              <a:t>, подлежащего прослеживаемости, установлена </a:t>
            </a:r>
            <a:r>
              <a:rPr lang="ru-RU" sz="1200" b="1" dirty="0"/>
              <a:t>обязанность по формированию в электронной форме </a:t>
            </a:r>
            <a:r>
              <a:rPr lang="ru-RU" sz="1200" dirty="0"/>
              <a:t>счета-фактуры с указанием </a:t>
            </a:r>
            <a:r>
              <a:rPr lang="ru-RU" sz="1200" b="1" dirty="0"/>
              <a:t>реквизитов прослеживаемости</a:t>
            </a:r>
            <a:r>
              <a:rPr lang="ru-RU" sz="1200" dirty="0"/>
              <a:t> и </a:t>
            </a:r>
            <a:r>
              <a:rPr lang="ru-RU" sz="1200" b="1" dirty="0"/>
              <a:t>отражению сведений </a:t>
            </a:r>
            <a:r>
              <a:rPr lang="ru-RU" sz="1200" dirty="0"/>
              <a:t>из указанного счета-фактуры </a:t>
            </a:r>
            <a:r>
              <a:rPr lang="ru-RU" sz="1200" b="1" dirty="0"/>
              <a:t>в книге продаж</a:t>
            </a:r>
            <a:r>
              <a:rPr lang="ru-RU" sz="1200" dirty="0"/>
              <a:t>, в том числе реквизитов прослеживаемости.</a:t>
            </a:r>
          </a:p>
          <a:p>
            <a:pPr indent="449263" algn="just"/>
            <a:r>
              <a:rPr lang="ru-RU" sz="1200" dirty="0"/>
              <a:t>Согласно положениям подпункта «г» пункта 13 и пункта 33 Положения о национальной системе прослеживаемости, утвержденного постановлением Правительства Российской Федерации от 01.07.2021 № 1108 (далее – Положение), при реализации участником оборота товаров, являющимся налогоплательщиком, применяющим </a:t>
            </a:r>
            <a:r>
              <a:rPr lang="ru-RU" sz="1200" b="1" dirty="0"/>
              <a:t>специальный налоговый режим или освобожденным от уплаты </a:t>
            </a:r>
            <a:r>
              <a:rPr lang="ru-RU" sz="1200" b="1" dirty="0" smtClean="0"/>
              <a:t>НДС</a:t>
            </a:r>
            <a:r>
              <a:rPr lang="ru-RU" sz="1200" dirty="0" smtClean="0"/>
              <a:t>, </a:t>
            </a:r>
            <a:r>
              <a:rPr lang="ru-RU" sz="1200" dirty="0"/>
              <a:t>установлена обязанность по формированию </a:t>
            </a:r>
            <a:r>
              <a:rPr lang="ru-RU" sz="1200" b="1" dirty="0"/>
              <a:t>в электронной форме универсального передаточного документа</a:t>
            </a:r>
            <a:r>
              <a:rPr lang="ru-RU" sz="1200" dirty="0"/>
              <a:t>, сведения из которого подлежат </a:t>
            </a:r>
            <a:r>
              <a:rPr lang="ru-RU" sz="1200" b="1" dirty="0"/>
              <a:t>отражению в </a:t>
            </a:r>
            <a:r>
              <a:rPr lang="ru-RU" sz="1200" b="1" dirty="0" smtClean="0"/>
              <a:t>отчете</a:t>
            </a:r>
            <a:r>
              <a:rPr lang="ru-RU" sz="1200" dirty="0" smtClean="0"/>
              <a:t>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0122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352" y="72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Ошибка № 2. Не указание реквизитов прослеживаемости в счетах-фактурах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8584" y="2454876"/>
            <a:ext cx="18473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13663" y="1783461"/>
            <a:ext cx="300886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/>
              <a:t>В случае </a:t>
            </a:r>
            <a:r>
              <a:rPr lang="ru-RU" sz="1200" dirty="0" err="1" smtClean="0"/>
              <a:t>неотражения</a:t>
            </a:r>
            <a:r>
              <a:rPr lang="ru-RU" sz="1200" dirty="0" smtClean="0"/>
              <a:t> в </a:t>
            </a:r>
            <a:r>
              <a:rPr lang="ru-RU" sz="1200" dirty="0" smtClean="0"/>
              <a:t>счетах-фактурах, сформированных при реализации товаров, подлежащих прослеживаемости, </a:t>
            </a:r>
            <a:r>
              <a:rPr lang="ru-RU" sz="1200" dirty="0"/>
              <a:t>и, как следствие, в книгах продаж и книгах покупок </a:t>
            </a:r>
            <a:r>
              <a:rPr lang="ru-RU" sz="1200" dirty="0" smtClean="0"/>
              <a:t>сведений о:</a:t>
            </a:r>
            <a:endParaRPr lang="ru-RU" sz="12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</a:t>
            </a:r>
            <a:r>
              <a:rPr lang="ru-RU" sz="1200" dirty="0"/>
              <a:t>количественной единице измерения товара, используемой в целях осуществления </a:t>
            </a:r>
            <a:r>
              <a:rPr lang="ru-RU" sz="1200" dirty="0" smtClean="0"/>
              <a:t>прослеживаемости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количестве </a:t>
            </a:r>
            <a:r>
              <a:rPr lang="ru-RU" sz="1200" dirty="0"/>
              <a:t>товара, подлежащего прослеживаемости, в количественной единице измерения товара, используемой в целях осуществления </a:t>
            </a:r>
            <a:r>
              <a:rPr lang="ru-RU" sz="1200" dirty="0" smtClean="0"/>
              <a:t>прослеживаемости*</a:t>
            </a:r>
            <a:endParaRPr lang="ru-RU" sz="12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223069" y="2799122"/>
            <a:ext cx="883509" cy="565481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423927" y="2718273"/>
            <a:ext cx="224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/>
              <a:t>Правильно:</a:t>
            </a:r>
            <a:r>
              <a:rPr lang="ru-RU" sz="1200" dirty="0" smtClean="0"/>
              <a:t> при реализации прослеживаемого товара заполняются графы 11, 12, 12а, 13 счета-фактуры, в которых указываются сведения о реквизитах прослеживаемости.</a:t>
            </a:r>
            <a:endParaRPr lang="ru-RU" sz="12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7983116" y="1442766"/>
            <a:ext cx="16283" cy="2952112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740063" y="2522124"/>
            <a:ext cx="24824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solidFill>
                  <a:srgbClr val="C00000"/>
                </a:solidFill>
              </a:rPr>
              <a:t>За </a:t>
            </a:r>
            <a:r>
              <a:rPr lang="ru-RU" sz="1200" dirty="0" err="1" smtClean="0">
                <a:solidFill>
                  <a:srgbClr val="C00000"/>
                </a:solidFill>
              </a:rPr>
              <a:t>неуказание</a:t>
            </a:r>
            <a:r>
              <a:rPr lang="ru-RU" sz="1200" dirty="0" smtClean="0">
                <a:solidFill>
                  <a:srgbClr val="C00000"/>
                </a:solidFill>
              </a:rPr>
              <a:t> </a:t>
            </a:r>
            <a:r>
              <a:rPr lang="ru-RU" sz="1200" dirty="0">
                <a:solidFill>
                  <a:srgbClr val="C00000"/>
                </a:solidFill>
              </a:rPr>
              <a:t>сведений о реквизитах прослеживаемости в счетах-фактурах </a:t>
            </a:r>
            <a:r>
              <a:rPr lang="ru-RU" sz="1200" dirty="0" smtClean="0">
                <a:solidFill>
                  <a:srgbClr val="C00000"/>
                </a:solidFill>
              </a:rPr>
              <a:t>Проектом </a:t>
            </a:r>
            <a:r>
              <a:rPr lang="ru-RU" sz="1200" dirty="0">
                <a:solidFill>
                  <a:srgbClr val="C00000"/>
                </a:solidFill>
              </a:rPr>
              <a:t>ФЗ КоАП </a:t>
            </a:r>
            <a:r>
              <a:rPr lang="ru-RU" sz="1200" b="1" dirty="0">
                <a:solidFill>
                  <a:srgbClr val="C00000"/>
                </a:solidFill>
              </a:rPr>
              <a:t>предусмотрена </a:t>
            </a:r>
            <a:r>
              <a:rPr lang="ru-RU" sz="1200" b="1" dirty="0" smtClean="0">
                <a:solidFill>
                  <a:srgbClr val="C00000"/>
                </a:solidFill>
              </a:rPr>
              <a:t>административная ответственность</a:t>
            </a:r>
            <a:r>
              <a:rPr lang="ru-RU" sz="12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005" y="5591439"/>
            <a:ext cx="10508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*к реквизитам прослеживаемости относятся</a:t>
            </a:r>
            <a:r>
              <a:rPr lang="ru-RU" sz="11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100" dirty="0" smtClean="0"/>
              <a:t>регистрационный номер партии товара, подлежащего прослеживаемости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100" dirty="0" smtClean="0"/>
              <a:t>количественная единица измерения товара, используемая в целях осуществления прослеживаемости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100" dirty="0" smtClean="0"/>
              <a:t>количество товара, подлежащего прослеживаемости, в количественной единице измерения товара, используемой в целях осуществления прослеживаемости</a:t>
            </a:r>
          </a:p>
        </p:txBody>
      </p:sp>
    </p:spTree>
    <p:extLst>
      <p:ext uri="{BB962C8B-B14F-4D97-AF65-F5344CB8AC3E}">
        <p14:creationId xmlns:p14="http://schemas.microsoft.com/office/powerpoint/2010/main" val="67731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429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Ошибка № 3. Необоснованное включение сведений об операциях с товарами, подлежащими прослеживаемости, в отчете об операциях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199" y="3000870"/>
            <a:ext cx="3886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/>
              <a:t>0,3 </a:t>
            </a:r>
            <a:r>
              <a:rPr lang="ru-RU" sz="1200" b="1" dirty="0"/>
              <a:t>тыс. участников оборота товаров</a:t>
            </a:r>
            <a:r>
              <a:rPr lang="ru-RU" sz="1200" dirty="0"/>
              <a:t>, являющихся налогоплательщиками налога на добавленную стоимость, необоснованно </a:t>
            </a:r>
            <a:r>
              <a:rPr lang="ru-RU" sz="1200" dirty="0" smtClean="0"/>
              <a:t>включили в отчет об операциях сведения </a:t>
            </a:r>
            <a:r>
              <a:rPr lang="ru-RU" sz="1200" dirty="0"/>
              <a:t>об операциях с товаром, подлежащим прослеживаемости, которые подлежат отражению в </a:t>
            </a:r>
            <a:r>
              <a:rPr lang="ru-RU" sz="1200" dirty="0" smtClean="0"/>
              <a:t>декларации </a:t>
            </a:r>
            <a:r>
              <a:rPr lang="ru-RU" sz="1200" dirty="0"/>
              <a:t>по </a:t>
            </a:r>
            <a:r>
              <a:rPr lang="ru-RU" sz="1200" dirty="0" smtClean="0"/>
              <a:t>НДС</a:t>
            </a: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19328" y="1543288"/>
            <a:ext cx="10634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ru-RU" sz="1400" dirty="0" smtClean="0"/>
              <a:t>Положениями </a:t>
            </a:r>
            <a:r>
              <a:rPr lang="ru-RU" sz="1400" dirty="0"/>
              <a:t>абзаца третьего пункта 33 Положения установлен закрытый перечень операций, при осуществлении которых участник оборота товаров, являющийся налогоплательщиком </a:t>
            </a:r>
            <a:r>
              <a:rPr lang="ru-RU" sz="1400" dirty="0" smtClean="0"/>
              <a:t>НДС, </a:t>
            </a:r>
            <a:r>
              <a:rPr lang="ru-RU" sz="1400" dirty="0"/>
              <a:t>обязан представлять </a:t>
            </a:r>
            <a:r>
              <a:rPr lang="ru-RU" sz="1400" dirty="0" smtClean="0"/>
              <a:t>отчет</a:t>
            </a:r>
            <a:r>
              <a:rPr lang="ru-RU" sz="1400" dirty="0"/>
              <a:t>. При этом перечисленные в абзаце третьем пункта 33 Положения операции в соответствии с российским законодательством не подлежат отражению в книге покупок, книге продаж и журналах учета выставленных и полученных счетов-фактур. </a:t>
            </a:r>
          </a:p>
          <a:p>
            <a:endParaRPr lang="ru-RU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6797819" y="2908534"/>
            <a:ext cx="46990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/>
              <a:t>Правильно:</a:t>
            </a:r>
            <a:r>
              <a:rPr lang="ru-RU" sz="1200" dirty="0" smtClean="0"/>
              <a:t> Плательщики НДС отражают сведения об операциях с прослеживаемым товаром в декларации по НДС, кроме операций по утилизации, захоронению, передачи в переработку, а также иных операций по реализации (передаче), приобретению (получению)товара, подлежащего прослеживаемости, сведения о которых не подлежат отражению в книге покупок и книге продаж декларации по НДС. Для таких операций представляется отчет.</a:t>
            </a:r>
            <a:endParaRPr lang="ru-RU" sz="1200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5374536" y="3318292"/>
            <a:ext cx="883509" cy="565481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61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973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</a:rPr>
              <a:t>Ошибка № 4. Формирование при возврате товара вместо корректировочного счета-фактуры, первичный счет-фактуры в отсутствии нового договора поставки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5733" y="3984413"/>
            <a:ext cx="3157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/>
              <a:t>Выявлены </a:t>
            </a:r>
            <a:r>
              <a:rPr lang="ru-RU" sz="1200" dirty="0"/>
              <a:t>случаи, когда участником оборота товаров, являющимся налогоплательщиком налога на добавленную стоимость, при возврате товара, подлежащего прослеживаемости, сформированы </a:t>
            </a:r>
            <a:r>
              <a:rPr lang="ru-RU" sz="1200" b="1" dirty="0"/>
              <a:t>счет-фактуры на отгрузку в отсутствие нового договора </a:t>
            </a:r>
            <a:r>
              <a:rPr lang="ru-RU" sz="1200" b="1" dirty="0" smtClean="0"/>
              <a:t>поставки</a:t>
            </a:r>
            <a:endParaRPr lang="ru-RU" sz="1200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4178841" y="4434593"/>
            <a:ext cx="978408" cy="48463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7967133" y="3234605"/>
            <a:ext cx="9144" cy="3191256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8662077" y="3578166"/>
            <a:ext cx="28254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solidFill>
                  <a:srgbClr val="C00000"/>
                </a:solidFill>
              </a:rPr>
              <a:t>В случае, если при возврате товара формируется счет-фактура, в котором в качестве поставщика указан покупатель в отсутствие нового договора поставки, </a:t>
            </a:r>
            <a:r>
              <a:rPr lang="ru-RU" sz="1200" b="1" dirty="0" smtClean="0">
                <a:solidFill>
                  <a:srgbClr val="C00000"/>
                </a:solidFill>
              </a:rPr>
              <a:t>бывший продавец (организация, указанная в счете-фактуре в качестве покупателя) не вправе принять НДС к вычету при получении такого счета-фактуры</a:t>
            </a:r>
            <a:r>
              <a:rPr lang="ru-RU" sz="1200" dirty="0" smtClean="0">
                <a:solidFill>
                  <a:srgbClr val="C00000"/>
                </a:solidFill>
              </a:rPr>
              <a:t> согласно позиции, изложенной в письме Минфина России от 10.04.2019 № 03-07-09/25208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3852" y="1148250"/>
            <a:ext cx="107624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ru-RU" sz="1400" dirty="0" smtClean="0"/>
              <a:t>В </a:t>
            </a:r>
            <a:r>
              <a:rPr lang="ru-RU" sz="1400" dirty="0"/>
              <a:t>соответствии с изменениями, внесенными в постановление Правительства Российской Федерации от 26.12.2011 № 1137, начиная с 1 апреля 2019 года у покупателя, являющегося налогоплательщиком </a:t>
            </a:r>
            <a:r>
              <a:rPr lang="ru-RU" sz="1400" dirty="0" smtClean="0"/>
              <a:t>НДС, </a:t>
            </a:r>
            <a:r>
              <a:rPr lang="ru-RU" sz="1400" dirty="0"/>
              <a:t>отсутствует обязанность по выставлению счетов-фактур по возвращаемым товарам, принятым им на учет. В связи с этим при возврате покупателем товаров продавцом выставляются корректировочные </a:t>
            </a:r>
            <a:r>
              <a:rPr lang="ru-RU" sz="1400" dirty="0" smtClean="0"/>
              <a:t>счета-фактуры.</a:t>
            </a:r>
          </a:p>
          <a:p>
            <a:pPr indent="449263" algn="just"/>
            <a:r>
              <a:rPr lang="ru-RU" sz="1400" dirty="0" smtClean="0"/>
              <a:t>Если </a:t>
            </a:r>
            <a:r>
              <a:rPr lang="ru-RU" sz="1400" dirty="0"/>
              <a:t>товары, ранее приобретенные и принятые на учет покупателем, в дальнейшем реализуются на основании нового договора поставки, по которому покупатель выступает поставщиком товаров, а бывший поставщик выступает покупателем, то в отношении таких товаров выставляются счета-фактуры в порядке, предусмотренном пунктом 3 статьи 168 Кодекса.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11114" y="4076744"/>
            <a:ext cx="2358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/>
              <a:t>Правильно: </a:t>
            </a:r>
            <a:r>
              <a:rPr lang="ru-RU" sz="1200" dirty="0" smtClean="0"/>
              <a:t>При изменении стоимости или стоимости и количества товара, подлежащего прослеживаемости выставляется </a:t>
            </a:r>
            <a:r>
              <a:rPr lang="ru-RU" sz="1200" b="1" dirty="0" smtClean="0"/>
              <a:t>корректировочный счет-фактура.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64764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592668"/>
          </a:xfrm>
        </p:spPr>
        <p:txBody>
          <a:bodyPr>
            <a:normAutofit fontScale="90000"/>
          </a:bodyPr>
          <a:lstStyle/>
          <a:p>
            <a:pPr algn="ctr" defTabSz="1043056"/>
            <a:r>
              <a:rPr lang="ru-RU" sz="2200" b="1" dirty="0" smtClean="0">
                <a:latin typeface="Arial Black" panose="020B0A04020102020204" pitchFamily="34" charset="0"/>
              </a:rPr>
              <a:t>Ошибка № 5. </a:t>
            </a:r>
            <a:r>
              <a:rPr lang="ru-RU" sz="2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Налогоплательщиком представлены несколько </a:t>
            </a:r>
            <a:r>
              <a:rPr lang="ru-RU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уведомлений </a:t>
            </a:r>
            <a:r>
              <a:rPr lang="ru-RU" sz="2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об остатках </a:t>
            </a:r>
            <a:r>
              <a:rPr lang="ru-RU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товаров с </a:t>
            </a:r>
            <a:r>
              <a:rPr lang="ru-RU" sz="2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идентичным кодом ТН ВЭД.</a:t>
            </a:r>
            <a:r>
              <a:rPr lang="ru-RU" dirty="0"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defTabSz="1043056">
              <a:spcBef>
                <a:spcPct val="0"/>
              </a:spcBef>
              <a:buNone/>
            </a:pPr>
            <a:r>
              <a:rPr lang="ru-RU" dirty="0" smtClean="0">
                <a:cs typeface="Times New Roman" panose="02020603050405020304" pitchFamily="18" charset="0"/>
              </a:rPr>
              <a:t>В случае, если налогоплательщиком по ошибке представлено несколько уведомлений об остатках товаров, подлежащих </a:t>
            </a:r>
            <a:r>
              <a:rPr lang="ru-RU" dirty="0" err="1" smtClean="0">
                <a:cs typeface="Times New Roman" panose="02020603050405020304" pitchFamily="18" charset="0"/>
              </a:rPr>
              <a:t>прослеживаемости</a:t>
            </a:r>
            <a:r>
              <a:rPr lang="ru-RU" dirty="0" smtClean="0">
                <a:cs typeface="Times New Roman" panose="02020603050405020304" pitchFamily="18" charset="0"/>
              </a:rPr>
              <a:t>, в отношении товаров, имеющих один код ТН ВЭД.</a:t>
            </a:r>
          </a:p>
          <a:p>
            <a:pPr marL="0" indent="0" algn="ctr" defTabSz="1043056">
              <a:spcBef>
                <a:spcPct val="0"/>
              </a:spcBef>
              <a:buNone/>
            </a:pPr>
            <a:endParaRPr lang="ru-RU" dirty="0">
              <a:cs typeface="Times New Roman" panose="02020603050405020304" pitchFamily="18" charset="0"/>
            </a:endParaRPr>
          </a:p>
          <a:p>
            <a:pPr marL="0" indent="0" algn="ctr" defTabSz="1043056">
              <a:spcBef>
                <a:spcPct val="0"/>
              </a:spcBef>
              <a:buNone/>
            </a:pPr>
            <a:endParaRPr lang="ru-RU" dirty="0" smtClean="0">
              <a:cs typeface="Times New Roman" panose="02020603050405020304" pitchFamily="18" charset="0"/>
            </a:endParaRPr>
          </a:p>
          <a:p>
            <a:pPr marL="0" indent="0" algn="ctr" defTabSz="1043056">
              <a:spcBef>
                <a:spcPct val="0"/>
              </a:spcBef>
              <a:buNone/>
            </a:pPr>
            <a:r>
              <a:rPr lang="ru-RU" b="1" dirty="0" smtClean="0">
                <a:cs typeface="Times New Roman" panose="02020603050405020304" pitchFamily="18" charset="0"/>
              </a:rPr>
              <a:t>Правильно: </a:t>
            </a:r>
            <a:r>
              <a:rPr lang="ru-RU" dirty="0" smtClean="0">
                <a:cs typeface="Times New Roman" panose="02020603050405020304" pitchFamily="18" charset="0"/>
              </a:rPr>
              <a:t>Налогоплательщику </a:t>
            </a:r>
            <a:r>
              <a:rPr lang="ru-RU" dirty="0">
                <a:cs typeface="Times New Roman" panose="02020603050405020304" pitchFamily="18" charset="0"/>
              </a:rPr>
              <a:t>необходимо скорректировать </a:t>
            </a:r>
            <a:r>
              <a:rPr lang="ru-RU" dirty="0" smtClean="0">
                <a:cs typeface="Times New Roman" panose="02020603050405020304" pitchFamily="18" charset="0"/>
              </a:rPr>
              <a:t>первичное </a:t>
            </a:r>
            <a:r>
              <a:rPr lang="ru-RU" dirty="0">
                <a:cs typeface="Times New Roman" panose="02020603050405020304" pitchFamily="18" charset="0"/>
              </a:rPr>
              <a:t>уведомление об остатках товаров </a:t>
            </a:r>
            <a:r>
              <a:rPr lang="ru-RU" dirty="0" smtClean="0">
                <a:cs typeface="Times New Roman" panose="02020603050405020304" pitchFamily="18" charset="0"/>
              </a:rPr>
              <a:t>с </a:t>
            </a:r>
            <a:r>
              <a:rPr lang="ru-RU" dirty="0">
                <a:cs typeface="Times New Roman" panose="02020603050405020304" pitchFamily="18" charset="0"/>
              </a:rPr>
              <a:t>отражением всех товаров по одному коду ТН ВЭД, уведомления, </a:t>
            </a:r>
            <a:r>
              <a:rPr lang="ru-RU" dirty="0" smtClean="0">
                <a:cs typeface="Times New Roman" panose="02020603050405020304" pitchFamily="18" charset="0"/>
              </a:rPr>
              <a:t>предоставленные </a:t>
            </a:r>
            <a:r>
              <a:rPr lang="ru-RU" dirty="0">
                <a:cs typeface="Times New Roman" panose="02020603050405020304" pitchFamily="18" charset="0"/>
              </a:rPr>
              <a:t>позже, скорректировать на «0».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05509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1175</Words>
  <Application>Microsoft Office PowerPoint</Application>
  <PresentationFormat>Произвольный</PresentationFormat>
  <Paragraphs>67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Основные ошибки налогоплательщиков в результате работы с прослеживаемым товаром</vt:lpstr>
      <vt:lpstr>ПЕРЕЧЕНЬ ТОВАРОВ, ПОДЛЕЖАЩИХ ПРОСЛЕЖИВАЕМОСТИ</vt:lpstr>
      <vt:lpstr>ОТЧЕТНОСТЬ ДЛЯ УЧАСТНИКОВ СИСТЕМЫ ПРОСЛЕЖИВАЕМОСТИ </vt:lpstr>
      <vt:lpstr>ФОРМИРОВАНИЕ РЕГИСТРАЦИОННОГО НОМЕРА ПАРТИИ ТОВАРА (РНПТ)</vt:lpstr>
      <vt:lpstr>Ошибка № 1. Не отражение реализации товара, подлежащего прослеживаемости, в ежеквартальной отчетности</vt:lpstr>
      <vt:lpstr>Ошибка № 2. Не указание реквизитов прослеживаемости в счетах-фактурах</vt:lpstr>
      <vt:lpstr>Ошибка № 3. Необоснованное включение сведений об операциях с товарами, подлежащими прослеживаемости, в отчете об операциях</vt:lpstr>
      <vt:lpstr>Ошибка № 4. Формирование при возврате товара вместо корректировочного счета-фактуры, первичный счет-фактуры в отсутствии нового договора поставки</vt:lpstr>
      <vt:lpstr>Ошибка № 5. Налогоплательщиком представлены несколько уведомлений об остатках товаров с идентичным кодом ТН ВЭД. </vt:lpstr>
      <vt:lpstr>Ошибка № 6. Списание с баланса прослеживаемого товара, в связи с физическим или моральным износом.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Пичугина Мария Юрьевна</dc:creator>
  <cp:lastModifiedBy>Логинова Елизавета Валерьевна</cp:lastModifiedBy>
  <cp:revision>47</cp:revision>
  <dcterms:created xsi:type="dcterms:W3CDTF">2021-12-28T07:13:43Z</dcterms:created>
  <dcterms:modified xsi:type="dcterms:W3CDTF">2022-01-26T12:38:23Z</dcterms:modified>
</cp:coreProperties>
</file>