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85" r:id="rId5"/>
    <p:sldId id="259" r:id="rId6"/>
    <p:sldId id="260" r:id="rId7"/>
    <p:sldId id="261" r:id="rId8"/>
    <p:sldId id="262" r:id="rId9"/>
    <p:sldId id="287" r:id="rId10"/>
    <p:sldId id="288" r:id="rId11"/>
    <p:sldId id="267" r:id="rId12"/>
    <p:sldId id="269" r:id="rId13"/>
    <p:sldId id="270" r:id="rId14"/>
    <p:sldId id="272" r:id="rId15"/>
    <p:sldId id="275" r:id="rId16"/>
    <p:sldId id="281" r:id="rId17"/>
    <p:sldId id="268" r:id="rId18"/>
    <p:sldId id="274" r:id="rId19"/>
    <p:sldId id="278" r:id="rId20"/>
    <p:sldId id="263" r:id="rId21"/>
    <p:sldId id="266" r:id="rId22"/>
    <p:sldId id="273" r:id="rId23"/>
    <p:sldId id="276" r:id="rId24"/>
    <p:sldId id="277" r:id="rId25"/>
    <p:sldId id="279" r:id="rId26"/>
    <p:sldId id="280" r:id="rId27"/>
    <p:sldId id="282" r:id="rId28"/>
    <p:sldId id="283" r:id="rId29"/>
    <p:sldId id="284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view3D>
      <c:rotX val="10"/>
      <c:depthPercent val="100"/>
      <c:rAngAx val="1"/>
    </c:view3D>
    <c:plotArea>
      <c:layout>
        <c:manualLayout>
          <c:layoutTarget val="inner"/>
          <c:xMode val="edge"/>
          <c:yMode val="edge"/>
          <c:x val="4.0883057667132079E-2"/>
          <c:y val="0.10019422445125215"/>
          <c:w val="0.9541666666666665"/>
          <c:h val="0.4979379921259851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Лист1!$B$2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6 246,0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E34F-47DA-BD3C-F2627495333A}"/>
                </c:ext>
              </c:extLst>
            </c:dLbl>
            <c:dLbl>
              <c:idx val="1"/>
              <c:layout>
                <c:manualLayout>
                  <c:x val="5.2386918505204763E-3"/>
                  <c:y val="-1.2080088513757267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75,9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34F-47DA-BD3C-F2627495333A}"/>
                </c:ext>
              </c:extLst>
            </c:dLbl>
            <c:dLbl>
              <c:idx val="2"/>
              <c:layout>
                <c:manualLayout>
                  <c:x val="5.4547203804388433E-3"/>
                  <c:y val="-1.6280242366232829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3 924,9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E34F-47DA-BD3C-F2627495333A}"/>
                </c:ext>
              </c:extLst>
            </c:dLbl>
            <c:dLbl>
              <c:idx val="3"/>
              <c:layout>
                <c:manualLayout>
                  <c:x val="-7.272960507251779E-3"/>
                  <c:y val="-1.8993616093938282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rPr>
                      <a:t>2 245,05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34F-47DA-BD3C-F2627495333A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002060"/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4"/>
                <c:pt idx="0">
                  <c:v>Всего, млн.руб.</c:v>
                </c:pt>
                <c:pt idx="1">
                  <c:v>Федеральный бюджет, млн.руб.</c:v>
                </c:pt>
                <c:pt idx="2">
                  <c:v>Окружной бюджет, млн.руб.</c:v>
                </c:pt>
                <c:pt idx="3">
                  <c:v>Местный бюджет, млн.руб.</c:v>
                </c:pt>
              </c:strCache>
            </c:strRef>
          </c:cat>
          <c:val>
            <c:numRef>
              <c:f>Лист1!$B$3:$B$7</c:f>
              <c:numCache>
                <c:formatCode>#,##0.0</c:formatCode>
                <c:ptCount val="5"/>
                <c:pt idx="0">
                  <c:v>6246</c:v>
                </c:pt>
                <c:pt idx="1">
                  <c:v>75.900000000000006</c:v>
                </c:pt>
                <c:pt idx="2">
                  <c:v>3924.9</c:v>
                </c:pt>
                <c:pt idx="3">
                  <c:v>2245.0500000000002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34F-47DA-BD3C-F2627495333A}"/>
            </c:ext>
          </c:extLst>
        </c:ser>
        <c:ser>
          <c:idx val="1"/>
          <c:order val="1"/>
          <c:tx>
            <c:strRef>
              <c:f>Лист1!$C$2</c:f>
              <c:strCache>
                <c:ptCount val="1"/>
                <c:pt idx="0">
                  <c:v>Факт</c:v>
                </c:pt>
              </c:strCache>
            </c:strRef>
          </c:tx>
          <c:dLbls>
            <c:dLbl>
              <c:idx val="0"/>
              <c:layout>
                <c:manualLayout>
                  <c:x val="6.5906766373037592E-2"/>
                  <c:y val="1.356686863852738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5 848,8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34F-47DA-BD3C-F2627495333A}"/>
                </c:ext>
              </c:extLst>
            </c:dLbl>
            <c:dLbl>
              <c:idx val="1"/>
              <c:layout>
                <c:manualLayout>
                  <c:x val="2.2700998018922076E-2"/>
                  <c:y val="-1.4496106216508689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75,9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E34F-47DA-BD3C-F2627495333A}"/>
                </c:ext>
              </c:extLst>
            </c:dLbl>
            <c:dLbl>
              <c:idx val="2"/>
              <c:layout>
                <c:manualLayout>
                  <c:x val="4.7868249461400059E-2"/>
                  <c:y val="-1.0853494910821875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3 746,2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34F-47DA-BD3C-F2627495333A}"/>
                </c:ext>
              </c:extLst>
            </c:dLbl>
            <c:dLbl>
              <c:idx val="3"/>
              <c:layout>
                <c:manualLayout>
                  <c:x val="3.6454855531515992E-2"/>
                  <c:y val="-1.7804218334714902E-2"/>
                </c:manualLayout>
              </c:layout>
              <c:tx>
                <c:rich>
                  <a:bodyPr/>
                  <a:lstStyle/>
                  <a:p>
                    <a:r>
                      <a:rPr lang="en-US" sz="11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2 026,63</a:t>
                    </a:r>
                    <a:endParaRPr lang="en-US" sz="11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34F-47DA-BD3C-F262749533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Лист1!$A$3:$A$7</c:f>
              <c:strCache>
                <c:ptCount val="4"/>
                <c:pt idx="0">
                  <c:v>Всего, млн.руб.</c:v>
                </c:pt>
                <c:pt idx="1">
                  <c:v>Федеральный бюджет, млн.руб.</c:v>
                </c:pt>
                <c:pt idx="2">
                  <c:v>Окружной бюджет, млн.руб.</c:v>
                </c:pt>
                <c:pt idx="3">
                  <c:v>Местный бюджет, млн.руб.</c:v>
                </c:pt>
              </c:strCache>
            </c:strRef>
          </c:cat>
          <c:val>
            <c:numRef>
              <c:f>Лист1!$C$3:$C$7</c:f>
              <c:numCache>
                <c:formatCode>#,##0.0</c:formatCode>
                <c:ptCount val="5"/>
                <c:pt idx="0">
                  <c:v>5848.8</c:v>
                </c:pt>
                <c:pt idx="1">
                  <c:v>75.900000000000006</c:v>
                </c:pt>
                <c:pt idx="2">
                  <c:v>3746.2</c:v>
                </c:pt>
                <c:pt idx="3">
                  <c:v>2026.6299999999999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E34F-47DA-BD3C-F2627495333A}"/>
            </c:ext>
          </c:extLst>
        </c:ser>
        <c:shape val="cylinder"/>
        <c:axId val="151957888"/>
        <c:axId val="151959424"/>
        <c:axId val="0"/>
      </c:bar3DChart>
      <c:catAx>
        <c:axId val="151957888"/>
        <c:scaling>
          <c:orientation val="minMax"/>
        </c:scaling>
        <c:axPos val="b"/>
        <c:numFmt formatCode="General" sourceLinked="0"/>
        <c:tickLblPos val="nextTo"/>
        <c:txPr>
          <a:bodyPr rot="0" anchor="ctr" anchorCtr="0"/>
          <a:lstStyle/>
          <a:p>
            <a:pPr>
              <a:defRPr sz="1000"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959424"/>
        <c:crosses val="autoZero"/>
        <c:auto val="1"/>
        <c:lblAlgn val="ctr"/>
        <c:lblOffset val="100"/>
      </c:catAx>
      <c:valAx>
        <c:axId val="151959424"/>
        <c:scaling>
          <c:orientation val="minMax"/>
        </c:scaling>
        <c:delete val="1"/>
        <c:axPos val="l"/>
        <c:majorGridlines/>
        <c:numFmt formatCode="#,##0.0" sourceLinked="1"/>
        <c:tickLblPos val="none"/>
        <c:crossAx val="1519578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966493413675688"/>
          <c:y val="0.80264115952928416"/>
          <c:w val="0.27521526817753356"/>
          <c:h val="6.9830275268559908E-2"/>
        </c:manualLayout>
      </c:layout>
      <c:txPr>
        <a:bodyPr/>
        <a:lstStyle/>
        <a:p>
          <a:pPr>
            <a:defRPr b="1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75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исполнения за 2022 год</c:v>
                </c:pt>
              </c:strCache>
            </c:strRef>
          </c:tx>
          <c:dLbls>
            <c:dLbl>
              <c:idx val="0"/>
              <c:layout>
                <c:manualLayout>
                  <c:x val="6.6554449924851114E-3"/>
                  <c:y val="2.187500000000004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93,4%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3F3-4012-8901-734FBD016661}"/>
                </c:ext>
              </c:extLst>
            </c:dLbl>
            <c:dLbl>
              <c:idx val="1"/>
              <c:layout>
                <c:manualLayout>
                  <c:x val="0"/>
                  <c:y val="2.1875000000000044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100,0%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3F3-4012-8901-734FBD016661}"/>
                </c:ext>
              </c:extLst>
            </c:dLbl>
            <c:dLbl>
              <c:idx val="2"/>
              <c:layout>
                <c:manualLayout>
                  <c:x val="8.3193062406064153E-3"/>
                  <c:y val="3.1250000000000618E-3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96,6%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3F3-4012-8901-734FBD016661}"/>
                </c:ext>
              </c:extLst>
            </c:dLbl>
            <c:dLbl>
              <c:idx val="3"/>
              <c:layout>
                <c:manualLayout>
                  <c:x val="0"/>
                  <c:y val="1.874999999999999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8,9%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93F3-4012-8901-734FBD016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Федеральный бюджет</c:v>
                </c:pt>
                <c:pt idx="2">
                  <c:v>Окружной бюджет</c:v>
                </c:pt>
                <c:pt idx="3">
                  <c:v>Местный бюджет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0.93400000000000005</c:v>
                </c:pt>
                <c:pt idx="1">
                  <c:v>1</c:v>
                </c:pt>
                <c:pt idx="2">
                  <c:v>0.96600000000000064</c:v>
                </c:pt>
                <c:pt idx="3">
                  <c:v>0.88900000000000001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3F3-4012-8901-734FBD0166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исполнения за 2023 год</c:v>
                </c:pt>
              </c:strCache>
            </c:strRef>
          </c:tx>
          <c:dLbls>
            <c:dLbl>
              <c:idx val="0"/>
              <c:layout>
                <c:manualLayout>
                  <c:x val="3.3277224962425609E-3"/>
                  <c:y val="-3.7500000000000006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93,6%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93F3-4012-8901-734FBD016661}"/>
                </c:ext>
              </c:extLst>
            </c:dLbl>
            <c:dLbl>
              <c:idx val="1"/>
              <c:layout>
                <c:manualLayout>
                  <c:x val="0"/>
                  <c:y val="-4.0624999999999988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100,0%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93F3-4012-8901-734FBD016661}"/>
                </c:ext>
              </c:extLst>
            </c:dLbl>
            <c:dLbl>
              <c:idx val="2"/>
              <c:layout>
                <c:manualLayout>
                  <c:x val="8.3191752279096996E-3"/>
                  <c:y val="-4.6874999999999986E-2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95,4%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93F3-4012-8901-734FBD016661}"/>
                </c:ext>
              </c:extLst>
            </c:dLbl>
            <c:dLbl>
              <c:idx val="3"/>
              <c:layout>
                <c:manualLayout>
                  <c:x val="4.9914527316671431E-3"/>
                  <c:y val="-5.937500000000000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dirty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en-US" sz="1200" dirty="0">
                        <a:latin typeface="Times New Roman" pitchFamily="18" charset="0"/>
                        <a:cs typeface="Times New Roman" pitchFamily="18" charset="0"/>
                      </a:rPr>
                      <a:t>0,3%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3F3-4012-8901-734FBD0166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/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Всего</c:v>
                </c:pt>
                <c:pt idx="1">
                  <c:v>Федеральный бюджет</c:v>
                </c:pt>
                <c:pt idx="2">
                  <c:v>Окружной бюджет</c:v>
                </c:pt>
                <c:pt idx="3">
                  <c:v>Местный бюджет</c:v>
                </c:pt>
              </c:strCache>
            </c:strRef>
          </c:cat>
          <c:val>
            <c:numRef>
              <c:f>Лист1!$C$2:$C$5</c:f>
              <c:numCache>
                <c:formatCode>0.0%</c:formatCode>
                <c:ptCount val="4"/>
                <c:pt idx="0">
                  <c:v>0.93600000000000005</c:v>
                </c:pt>
                <c:pt idx="1">
                  <c:v>1</c:v>
                </c:pt>
                <c:pt idx="2">
                  <c:v>0.95400000000000063</c:v>
                </c:pt>
                <c:pt idx="3">
                  <c:v>0.90300000000000002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3F3-4012-8901-734FBD016661}"/>
            </c:ext>
          </c:extLst>
        </c:ser>
        <c:shape val="cylinder"/>
        <c:axId val="152073728"/>
        <c:axId val="152075264"/>
        <c:axId val="0"/>
      </c:bar3DChart>
      <c:catAx>
        <c:axId val="152073728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600"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075264"/>
        <c:crosses val="autoZero"/>
        <c:auto val="1"/>
        <c:lblAlgn val="ctr"/>
        <c:lblOffset val="100"/>
      </c:catAx>
      <c:valAx>
        <c:axId val="152075264"/>
        <c:scaling>
          <c:orientation val="minMax"/>
        </c:scaling>
        <c:delete val="1"/>
        <c:axPos val="b"/>
        <c:majorGridlines/>
        <c:numFmt formatCode="0.0%" sourceLinked="1"/>
        <c:tickLblPos val="none"/>
        <c:crossAx val="152073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786022202983822"/>
          <c:y val="0.11140649606299211"/>
          <c:w val="0.29049274923331381"/>
          <c:h val="0.13343700787401591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достижения целевых показателей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/>
                    </a:solidFill>
                    <a:effectLst/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1"/>
                <c:pt idx="0">
                  <c:v>Современная транспортная система</c:v>
                </c:pt>
                <c:pt idx="1">
                  <c:v>Развитие жилищно-коммунального хозяйства</c:v>
                </c:pt>
                <c:pt idx="2">
                  <c:v>Развитие жилищной сферы</c:v>
                </c:pt>
                <c:pt idx="3">
                  <c:v>Развитие малого и среднего предпринимательства</c:v>
                </c:pt>
                <c:pt idx="4">
                  <c:v>Развитие муниципальной службы</c:v>
                </c:pt>
                <c:pt idx="5">
                  <c:v>Экологическая безопасность</c:v>
                </c:pt>
                <c:pt idx="6">
                  <c:v>Развитие агропромышленного комплекса</c:v>
                </c:pt>
                <c:pt idx="7">
                  <c:v>Развитие физической культуры и спорта</c:v>
                </c:pt>
                <c:pt idx="8">
                  <c:v>Развитие культуры и туризма</c:v>
                </c:pt>
                <c:pt idx="9">
                  <c:v>Устойчивое развитие КМНС</c:v>
                </c:pt>
                <c:pt idx="10">
                  <c:v>Развитие образования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97.6</c:v>
                </c:pt>
                <c:pt idx="1">
                  <c:v>62.5</c:v>
                </c:pt>
                <c:pt idx="2">
                  <c:v>70.099999999999994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88.8</c:v>
                </c:pt>
                <c:pt idx="7">
                  <c:v>91.3</c:v>
                </c:pt>
                <c:pt idx="8">
                  <c:v>94.6</c:v>
                </c:pt>
                <c:pt idx="10">
                  <c:v>99.4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B7-4304-A1B2-85687C70C31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освоения финансовых средств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1"/>
                <c:pt idx="0">
                  <c:v>Современная транспортная система</c:v>
                </c:pt>
                <c:pt idx="1">
                  <c:v>Развитие жилищно-коммунального хозяйства</c:v>
                </c:pt>
                <c:pt idx="2">
                  <c:v>Развитие жилищной сферы</c:v>
                </c:pt>
                <c:pt idx="3">
                  <c:v>Развитие малого и среднего предпринимательства</c:v>
                </c:pt>
                <c:pt idx="4">
                  <c:v>Развитие муниципальной службы</c:v>
                </c:pt>
                <c:pt idx="5">
                  <c:v>Экологическая безопасность</c:v>
                </c:pt>
                <c:pt idx="6">
                  <c:v>Развитие агропромышленного комплекса</c:v>
                </c:pt>
                <c:pt idx="7">
                  <c:v>Развитие физической культуры и спорта</c:v>
                </c:pt>
                <c:pt idx="8">
                  <c:v>Развитие культуры и туризма</c:v>
                </c:pt>
                <c:pt idx="9">
                  <c:v>Устойчивое развитие КМНС</c:v>
                </c:pt>
                <c:pt idx="10">
                  <c:v>Развитие образования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99.6</c:v>
                </c:pt>
                <c:pt idx="1">
                  <c:v>67.8</c:v>
                </c:pt>
                <c:pt idx="2">
                  <c:v>99.5</c:v>
                </c:pt>
                <c:pt idx="3">
                  <c:v>100</c:v>
                </c:pt>
                <c:pt idx="4">
                  <c:v>98.7</c:v>
                </c:pt>
                <c:pt idx="5">
                  <c:v>30.6</c:v>
                </c:pt>
                <c:pt idx="6">
                  <c:v>99.5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B7-4304-A1B2-85687C70C313}"/>
            </c:ext>
          </c:extLst>
        </c:ser>
        <c:dLbls>
          <c:showVal val="1"/>
        </c:dLbls>
        <c:overlap val="-25"/>
        <c:axId val="152138496"/>
        <c:axId val="152140032"/>
      </c:barChart>
      <c:catAx>
        <c:axId val="152138496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140032"/>
        <c:crosses val="autoZero"/>
        <c:auto val="1"/>
        <c:lblAlgn val="ctr"/>
        <c:lblOffset val="100"/>
      </c:catAx>
      <c:valAx>
        <c:axId val="15214003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52138496"/>
        <c:crosses val="autoZero"/>
        <c:crossBetween val="between"/>
      </c:valAx>
    </c:plotArea>
    <c:legend>
      <c:legendPos val="t"/>
      <c:layout/>
      <c:txPr>
        <a:bodyPr/>
        <a:lstStyle/>
        <a:p>
          <a:pPr>
            <a:defRPr b="1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 достижения целевых показателей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1"/>
                <c:pt idx="0">
                  <c:v>Развитие гражданского общества</c:v>
                </c:pt>
                <c:pt idx="1">
                  <c:v>Профилактика терроризма</c:v>
                </c:pt>
                <c:pt idx="2">
                  <c:v>Реализация государственной национальной политики и профилактика экстремизма</c:v>
                </c:pt>
                <c:pt idx="3">
                  <c:v>Улучшение условий и охраны труда, развитие социального партнерства и содействие занятости населения</c:v>
                </c:pt>
                <c:pt idx="4">
                  <c:v>Управление муниципальной собственностью</c:v>
                </c:pt>
                <c:pt idx="5">
                  <c:v>Развитие информационного общества</c:v>
                </c:pt>
                <c:pt idx="6">
                  <c:v>Управление муниципальными финансами</c:v>
                </c:pt>
                <c:pt idx="7">
                  <c:v>Осуществление поселком городского типа Октябрьское функций административного центра</c:v>
                </c:pt>
                <c:pt idx="8">
                  <c:v>Безопасность жизнедеятельности</c:v>
                </c:pt>
                <c:pt idx="9">
                  <c:v>Пространственное развитие и формирование комфортной городской среды</c:v>
                </c:pt>
                <c:pt idx="10">
                  <c:v>Профилактика правонарушений и обеспечение отдельных прав граждан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100</c:v>
                </c:pt>
                <c:pt idx="1">
                  <c:v>85.7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614-40C7-A881-F2E09B4BE67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% освоения финансовых средств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Лист1!$A$2:$A$14</c:f>
              <c:strCache>
                <c:ptCount val="11"/>
                <c:pt idx="0">
                  <c:v>Развитие гражданского общества</c:v>
                </c:pt>
                <c:pt idx="1">
                  <c:v>Профилактика терроризма</c:v>
                </c:pt>
                <c:pt idx="2">
                  <c:v>Реализация государственной национальной политики и профилактика экстремизма</c:v>
                </c:pt>
                <c:pt idx="3">
                  <c:v>Улучшение условий и охраны труда, развитие социального партнерства и содействие занятости населения</c:v>
                </c:pt>
                <c:pt idx="4">
                  <c:v>Управление муниципальной собственностью</c:v>
                </c:pt>
                <c:pt idx="5">
                  <c:v>Развитие информационного общества</c:v>
                </c:pt>
                <c:pt idx="6">
                  <c:v>Управление муниципальными финансами</c:v>
                </c:pt>
                <c:pt idx="7">
                  <c:v>Осуществление поселком городского типа Октябрьское функций административного центра</c:v>
                </c:pt>
                <c:pt idx="8">
                  <c:v>Безопасность жизнедеятельности</c:v>
                </c:pt>
                <c:pt idx="9">
                  <c:v>Пространственное развитие и формирование комфортной городской среды</c:v>
                </c:pt>
                <c:pt idx="10">
                  <c:v>Профилактика правонарушений и обеспечение отдельных прав граждан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97.9</c:v>
                </c:pt>
                <c:pt idx="4">
                  <c:v>60.5</c:v>
                </c:pt>
                <c:pt idx="5">
                  <c:v>100</c:v>
                </c:pt>
                <c:pt idx="6">
                  <c:v>96.8</c:v>
                </c:pt>
                <c:pt idx="7">
                  <c:v>100</c:v>
                </c:pt>
                <c:pt idx="8">
                  <c:v>98.2</c:v>
                </c:pt>
                <c:pt idx="9">
                  <c:v>100</c:v>
                </c:pt>
                <c:pt idx="10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614-40C7-A881-F2E09B4BE677}"/>
            </c:ext>
          </c:extLst>
        </c:ser>
        <c:dLbls>
          <c:showVal val="1"/>
        </c:dLbls>
        <c:overlap val="-25"/>
        <c:axId val="152618112"/>
        <c:axId val="152142592"/>
      </c:barChart>
      <c:catAx>
        <c:axId val="152618112"/>
        <c:scaling>
          <c:orientation val="minMax"/>
        </c:scaling>
        <c:axPos val="l"/>
        <c:numFmt formatCode="General" sourceLinked="0"/>
        <c:maj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142592"/>
        <c:crosses val="autoZero"/>
        <c:auto val="1"/>
        <c:lblAlgn val="ctr"/>
        <c:lblOffset val="100"/>
      </c:catAx>
      <c:valAx>
        <c:axId val="152142592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52618112"/>
        <c:crosses val="autoZero"/>
        <c:crossBetween val="between"/>
      </c:valAx>
    </c:plotArea>
    <c:legend>
      <c:legendPos val="t"/>
      <c:legendEntry>
        <c:idx val="0"/>
        <c:txPr>
          <a:bodyPr/>
          <a:lstStyle/>
          <a:p>
            <a:pPr algn="just">
              <a:defRPr b="1"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5.9777174516841232E-2"/>
          <c:y val="1.4109543384068441E-2"/>
          <c:w val="0.85283990184665459"/>
          <c:h val="0.11751175795282012"/>
        </c:manualLayout>
      </c:layout>
      <c:txPr>
        <a:bodyPr/>
        <a:lstStyle/>
        <a:p>
          <a:pPr>
            <a:defRPr b="1" i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view3D>
      <c:rAngAx val="1"/>
    </c:view3D>
    <c:floor>
      <c:spPr>
        <a:noFill/>
        <a:ln w="25400">
          <a:noFill/>
        </a:ln>
      </c:spPr>
    </c:floor>
    <c:sideWall>
      <c:spPr>
        <a:noFill/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Умеренно эффективные, 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18.181818181818183</c:v>
                </c:pt>
                <c:pt idx="1">
                  <c:v>45.454545454545453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5E-4C52-AE23-653A192A3A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Эффективные, %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0.0</c:formatCode>
                <c:ptCount val="2"/>
                <c:pt idx="0">
                  <c:v>81.818181818181827</c:v>
                </c:pt>
                <c:pt idx="1">
                  <c:v>54.54545454545454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D5E-4C52-AE23-653A192A3A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Удовлетворительные, %</c:v>
                </c:pt>
              </c:strCache>
            </c:strRef>
          </c:tx>
          <c:dLbls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Лист1!$D$2:$D$3</c:f>
              <c:numCache>
                <c:formatCode>0.0</c:formatCode>
                <c:ptCount val="2"/>
                <c:pt idx="0" formatCode="General">
                  <c:v>0</c:v>
                </c:pt>
                <c:pt idx="1">
                  <c:v>4.5454545454545459</c:v>
                </c:pt>
              </c:numCache>
            </c:numRef>
          </c:val>
        </c:ser>
        <c:shape val="box"/>
        <c:axId val="152917888"/>
        <c:axId val="152919424"/>
        <c:axId val="0"/>
      </c:bar3DChart>
      <c:catAx>
        <c:axId val="15291788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i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2919424"/>
        <c:crosses val="autoZero"/>
        <c:auto val="1"/>
        <c:lblAlgn val="ctr"/>
        <c:lblOffset val="100"/>
      </c:catAx>
      <c:valAx>
        <c:axId val="152919424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52917888"/>
        <c:crosses val="autoZero"/>
        <c:crossBetween val="between"/>
      </c:valAx>
      <c:spPr>
        <a:ln w="25400">
          <a:noFill/>
        </a:ln>
      </c:spPr>
    </c:plotArea>
    <c:legend>
      <c:legendPos val="r"/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3926DB-9D19-4F4D-8A23-8254E76952D9}" type="doc">
      <dgm:prSet loTypeId="urn:microsoft.com/office/officeart/2005/8/layout/equation2" loCatId="process" qsTypeId="urn:microsoft.com/office/officeart/2005/8/quickstyle/simple5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A47E8F0-7B0E-4DD9-BB2B-F02D2B2DC5A2}">
      <dgm:prSet phldrT="[Текст]" custT="1"/>
      <dgm:spPr/>
      <dgm:t>
        <a:bodyPr/>
        <a:lstStyle/>
        <a:p>
          <a:r>
            <a:rPr lang="ru-RU" sz="3600" b="1" dirty="0" smtClean="0">
              <a:latin typeface="Times New Roman" pitchFamily="18" charset="0"/>
              <a:cs typeface="Times New Roman" pitchFamily="18" charset="0"/>
            </a:rPr>
            <a:t>12</a:t>
          </a:r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>
              <a:latin typeface="Times New Roman" pitchFamily="18" charset="0"/>
              <a:cs typeface="Times New Roman" pitchFamily="18" charset="0"/>
            </a:rPr>
            <a:t>эффективных</a:t>
          </a:r>
        </a:p>
      </dgm:t>
    </dgm:pt>
    <dgm:pt modelId="{55BA1691-B17B-48A7-B2AF-22083A024246}" type="parTrans" cxnId="{4D1429EC-6FA6-4635-96B2-F27C37B517A6}">
      <dgm:prSet/>
      <dgm:spPr/>
      <dgm:t>
        <a:bodyPr/>
        <a:lstStyle/>
        <a:p>
          <a:endParaRPr lang="ru-RU"/>
        </a:p>
      </dgm:t>
    </dgm:pt>
    <dgm:pt modelId="{E1B70B09-E569-4957-BAF4-8F7A45923821}" type="sibTrans" cxnId="{4D1429EC-6FA6-4635-96B2-F27C37B517A6}">
      <dgm:prSet/>
      <dgm:spPr/>
      <dgm:t>
        <a:bodyPr/>
        <a:lstStyle/>
        <a:p>
          <a:endParaRPr lang="ru-RU"/>
        </a:p>
      </dgm:t>
    </dgm:pt>
    <dgm:pt modelId="{CB2C7FC6-009A-4D65-894B-EFFF9466A3D6}">
      <dgm:prSet phldrT="[Текст]" custT="1"/>
      <dgm:spPr/>
      <dgm:t>
        <a:bodyPr/>
        <a:lstStyle/>
        <a:p>
          <a:r>
            <a:rPr lang="ru-RU" sz="3600" b="1" dirty="0" smtClean="0">
              <a:effectLst/>
              <a:latin typeface="Times New Roman" pitchFamily="18" charset="0"/>
              <a:cs typeface="Times New Roman" pitchFamily="18" charset="0"/>
            </a:rPr>
            <a:t>9</a:t>
          </a:r>
          <a:r>
            <a:rPr lang="ru-RU" sz="36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dirty="0">
              <a:effectLst/>
              <a:latin typeface="Times New Roman" pitchFamily="18" charset="0"/>
              <a:cs typeface="Times New Roman" pitchFamily="18" charset="0"/>
            </a:rPr>
            <a:t>умеренно эффективных</a:t>
          </a:r>
        </a:p>
      </dgm:t>
    </dgm:pt>
    <dgm:pt modelId="{60091429-BEAF-4922-AF6F-94B99C957AC6}" type="parTrans" cxnId="{FE15116A-29C2-4922-B484-68961AA12481}">
      <dgm:prSet/>
      <dgm:spPr/>
      <dgm:t>
        <a:bodyPr/>
        <a:lstStyle/>
        <a:p>
          <a:endParaRPr lang="ru-RU"/>
        </a:p>
      </dgm:t>
    </dgm:pt>
    <dgm:pt modelId="{DE477503-928E-4C5A-B13B-89BE6978A854}" type="sibTrans" cxnId="{FE15116A-29C2-4922-B484-68961AA12481}">
      <dgm:prSet/>
      <dgm:spPr/>
      <dgm:t>
        <a:bodyPr/>
        <a:lstStyle/>
        <a:p>
          <a:endParaRPr lang="ru-RU"/>
        </a:p>
      </dgm:t>
    </dgm:pt>
    <dgm:pt modelId="{4E7E3ABB-BD52-4BB8-9575-078701BD81EF}">
      <dgm:prSet phldrT="[Текст]" custT="1"/>
      <dgm:spPr/>
      <dgm:t>
        <a:bodyPr/>
        <a:lstStyle/>
        <a:p>
          <a:r>
            <a:rPr lang="ru-RU" sz="3600" b="1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ru-RU" sz="1400" b="0" smtClean="0">
              <a:latin typeface="Times New Roman" pitchFamily="18" charset="0"/>
              <a:cs typeface="Times New Roman" pitchFamily="18" charset="0"/>
            </a:rPr>
            <a:t>удовлетворительной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59BB1A89-A0D6-4AFC-800D-D211C1CE8EC8}" type="parTrans" cxnId="{72E6D611-236F-4BC0-8EB2-E0098859C75D}">
      <dgm:prSet/>
      <dgm:spPr/>
      <dgm:t>
        <a:bodyPr/>
        <a:lstStyle/>
        <a:p>
          <a:endParaRPr lang="ru-RU"/>
        </a:p>
      </dgm:t>
    </dgm:pt>
    <dgm:pt modelId="{777D41B3-8C13-4930-93F7-02A4C1E488DF}" type="sibTrans" cxnId="{72E6D611-236F-4BC0-8EB2-E0098859C75D}">
      <dgm:prSet/>
      <dgm:spPr/>
      <dgm:t>
        <a:bodyPr/>
        <a:lstStyle/>
        <a:p>
          <a:endParaRPr lang="ru-RU"/>
        </a:p>
      </dgm:t>
    </dgm:pt>
    <dgm:pt modelId="{A7B758EB-A87A-489B-94F2-A11726FA253A}">
      <dgm:prSet custT="1"/>
      <dgm:spPr/>
      <dgm:t>
        <a:bodyPr/>
        <a:lstStyle/>
        <a:p>
          <a:r>
            <a:rPr lang="ru-RU" sz="3200" b="1" dirty="0" smtClean="0">
              <a:latin typeface="Times New Roman" pitchFamily="18" charset="0"/>
              <a:cs typeface="Times New Roman" pitchFamily="18" charset="0"/>
            </a:rPr>
            <a:t>22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муниципальных программ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C71137F2-BFB7-40B2-BC46-F54C1AB87BE9}" type="parTrans" cxnId="{016A695E-222C-434C-B228-80AE51DB0804}">
      <dgm:prSet/>
      <dgm:spPr/>
      <dgm:t>
        <a:bodyPr/>
        <a:lstStyle/>
        <a:p>
          <a:endParaRPr lang="ru-RU"/>
        </a:p>
      </dgm:t>
    </dgm:pt>
    <dgm:pt modelId="{CBB98094-486C-4016-878F-42FEEAF4449C}" type="sibTrans" cxnId="{016A695E-222C-434C-B228-80AE51DB0804}">
      <dgm:prSet/>
      <dgm:spPr/>
      <dgm:t>
        <a:bodyPr/>
        <a:lstStyle/>
        <a:p>
          <a:endParaRPr lang="ru-RU"/>
        </a:p>
      </dgm:t>
    </dgm:pt>
    <dgm:pt modelId="{9D99085F-0693-44AC-899E-59F730C8BADE}" type="pres">
      <dgm:prSet presAssocID="{D03926DB-9D19-4F4D-8A23-8254E76952D9}" presName="Name0" presStyleCnt="0">
        <dgm:presLayoutVars>
          <dgm:dir/>
          <dgm:resizeHandles val="exact"/>
        </dgm:presLayoutVars>
      </dgm:prSet>
      <dgm:spPr/>
    </dgm:pt>
    <dgm:pt modelId="{3830BA5B-08C0-45F5-B55C-83D1B9D15477}" type="pres">
      <dgm:prSet presAssocID="{D03926DB-9D19-4F4D-8A23-8254E76952D9}" presName="vNodes" presStyleCnt="0"/>
      <dgm:spPr/>
    </dgm:pt>
    <dgm:pt modelId="{50E27B92-5807-42D8-8412-FE7D19D50AD8}" type="pres">
      <dgm:prSet presAssocID="{FA47E8F0-7B0E-4DD9-BB2B-F02D2B2DC5A2}" presName="node" presStyleLbl="node1" presStyleIdx="0" presStyleCnt="4" custScaleX="252921" custScaleY="248691" custLinFactY="18228" custLinFactNeighborX="7489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8AB776-C0DF-4FB9-BDE9-4FA6E5C52F6E}" type="pres">
      <dgm:prSet presAssocID="{E1B70B09-E569-4957-BAF4-8F7A45923821}" presName="spacerT" presStyleCnt="0"/>
      <dgm:spPr/>
    </dgm:pt>
    <dgm:pt modelId="{ABCC4617-2774-4973-B890-2EACD82511C8}" type="pres">
      <dgm:prSet presAssocID="{E1B70B09-E569-4957-BAF4-8F7A45923821}" presName="sibTrans" presStyleLbl="sibTrans2D1" presStyleIdx="0" presStyleCnt="3" custLinFactY="20364" custLinFactNeighborX="-11584" custLinFactNeighborY="100000"/>
      <dgm:spPr/>
      <dgm:t>
        <a:bodyPr/>
        <a:lstStyle/>
        <a:p>
          <a:endParaRPr lang="ru-RU"/>
        </a:p>
      </dgm:t>
    </dgm:pt>
    <dgm:pt modelId="{EC39C5C6-3AF1-44F6-9780-464D86C094A6}" type="pres">
      <dgm:prSet presAssocID="{E1B70B09-E569-4957-BAF4-8F7A45923821}" presName="spacerB" presStyleCnt="0"/>
      <dgm:spPr/>
    </dgm:pt>
    <dgm:pt modelId="{E7961C49-DEF3-4E3A-9D3C-92379C9DC808}" type="pres">
      <dgm:prSet presAssocID="{CB2C7FC6-009A-4D65-894B-EFFF9466A3D6}" presName="node" presStyleLbl="node1" presStyleIdx="1" presStyleCnt="4" custScaleX="294510" custScaleY="295363" custLinFactY="59" custLinFactNeighborX="-6195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37537-798D-40FD-9ABD-E5E0A3DC2939}" type="pres">
      <dgm:prSet presAssocID="{DE477503-928E-4C5A-B13B-89BE6978A854}" presName="spacerT" presStyleCnt="0"/>
      <dgm:spPr/>
    </dgm:pt>
    <dgm:pt modelId="{72DD398A-FB87-47D8-B50A-4652E3E893C7}" type="pres">
      <dgm:prSet presAssocID="{DE477503-928E-4C5A-B13B-89BE6978A854}" presName="sibTrans" presStyleLbl="sibTrans2D1" presStyleIdx="1" presStyleCnt="3" custLinFactY="50837" custLinFactNeighborX="-12453" custLinFactNeighborY="100000"/>
      <dgm:spPr/>
      <dgm:t>
        <a:bodyPr/>
        <a:lstStyle/>
        <a:p>
          <a:endParaRPr lang="ru-RU"/>
        </a:p>
      </dgm:t>
    </dgm:pt>
    <dgm:pt modelId="{DB9932E5-1030-4487-803F-15BF6D30CE8D}" type="pres">
      <dgm:prSet presAssocID="{DE477503-928E-4C5A-B13B-89BE6978A854}" presName="spacerB" presStyleCnt="0"/>
      <dgm:spPr/>
    </dgm:pt>
    <dgm:pt modelId="{A980063D-AAA9-4554-823A-D1E8F68F1ED9}" type="pres">
      <dgm:prSet presAssocID="{4E7E3ABB-BD52-4BB8-9575-078701BD81EF}" presName="node" presStyleLbl="node1" presStyleIdx="2" presStyleCnt="4" custScaleX="259651" custScaleY="248104" custLinFactNeighborX="93603" custLinFactNeighborY="-9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1BD83-368E-41C2-9330-E1DAA207EA7E}" type="pres">
      <dgm:prSet presAssocID="{D03926DB-9D19-4F4D-8A23-8254E76952D9}" presName="sibTransLast" presStyleLbl="sibTrans2D1" presStyleIdx="2" presStyleCnt="3" custAng="193771" custFlipVert="1" custScaleX="278295" custScaleY="170562" custLinFactX="-73989" custLinFactNeighborX="-100000" custLinFactNeighborY="70668"/>
      <dgm:spPr/>
      <dgm:t>
        <a:bodyPr/>
        <a:lstStyle/>
        <a:p>
          <a:endParaRPr lang="ru-RU"/>
        </a:p>
      </dgm:t>
    </dgm:pt>
    <dgm:pt modelId="{0A1323EF-2D96-4D57-9BD5-2487060312B8}" type="pres">
      <dgm:prSet presAssocID="{D03926DB-9D19-4F4D-8A23-8254E76952D9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7F0D095C-BC09-4E4B-84F6-4D5D923F87E3}" type="pres">
      <dgm:prSet presAssocID="{D03926DB-9D19-4F4D-8A23-8254E76952D9}" presName="lastNode" presStyleLbl="node1" presStyleIdx="3" presStyleCnt="4" custScaleX="196696" custScaleY="96895" custLinFactX="38092" custLinFactNeighborX="100000" custLinFactNeighborY="-75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426900-9068-4D72-9B9A-D3F9FADB7A0A}" type="presOf" srcId="{CB2C7FC6-009A-4D65-894B-EFFF9466A3D6}" destId="{E7961C49-DEF3-4E3A-9D3C-92379C9DC808}" srcOrd="0" destOrd="0" presId="urn:microsoft.com/office/officeart/2005/8/layout/equation2"/>
    <dgm:cxn modelId="{FE15116A-29C2-4922-B484-68961AA12481}" srcId="{D03926DB-9D19-4F4D-8A23-8254E76952D9}" destId="{CB2C7FC6-009A-4D65-894B-EFFF9466A3D6}" srcOrd="1" destOrd="0" parTransId="{60091429-BEAF-4922-AF6F-94B99C957AC6}" sibTransId="{DE477503-928E-4C5A-B13B-89BE6978A854}"/>
    <dgm:cxn modelId="{E8DD2DD4-FA39-48F7-AD4C-98FA5F37F71F}" type="presOf" srcId="{E1B70B09-E569-4957-BAF4-8F7A45923821}" destId="{ABCC4617-2774-4973-B890-2EACD82511C8}" srcOrd="0" destOrd="0" presId="urn:microsoft.com/office/officeart/2005/8/layout/equation2"/>
    <dgm:cxn modelId="{C2A2F3DB-772D-4070-88C9-81432C9864C0}" type="presOf" srcId="{A7B758EB-A87A-489B-94F2-A11726FA253A}" destId="{7F0D095C-BC09-4E4B-84F6-4D5D923F87E3}" srcOrd="0" destOrd="0" presId="urn:microsoft.com/office/officeart/2005/8/layout/equation2"/>
    <dgm:cxn modelId="{016A695E-222C-434C-B228-80AE51DB0804}" srcId="{D03926DB-9D19-4F4D-8A23-8254E76952D9}" destId="{A7B758EB-A87A-489B-94F2-A11726FA253A}" srcOrd="3" destOrd="0" parTransId="{C71137F2-BFB7-40B2-BC46-F54C1AB87BE9}" sibTransId="{CBB98094-486C-4016-878F-42FEEAF4449C}"/>
    <dgm:cxn modelId="{5B8CFB20-F0DD-4B3E-A968-7717F74E39A4}" type="presOf" srcId="{4E7E3ABB-BD52-4BB8-9575-078701BD81EF}" destId="{A980063D-AAA9-4554-823A-D1E8F68F1ED9}" srcOrd="0" destOrd="0" presId="urn:microsoft.com/office/officeart/2005/8/layout/equation2"/>
    <dgm:cxn modelId="{0AED63ED-3863-4F23-B1BE-F28A1EC98392}" type="presOf" srcId="{D03926DB-9D19-4F4D-8A23-8254E76952D9}" destId="{9D99085F-0693-44AC-899E-59F730C8BADE}" srcOrd="0" destOrd="0" presId="urn:microsoft.com/office/officeart/2005/8/layout/equation2"/>
    <dgm:cxn modelId="{1191D406-B466-4457-BD00-094B2580BE43}" type="presOf" srcId="{777D41B3-8C13-4930-93F7-02A4C1E488DF}" destId="{D841BD83-368E-41C2-9330-E1DAA207EA7E}" srcOrd="0" destOrd="0" presId="urn:microsoft.com/office/officeart/2005/8/layout/equation2"/>
    <dgm:cxn modelId="{4D1429EC-6FA6-4635-96B2-F27C37B517A6}" srcId="{D03926DB-9D19-4F4D-8A23-8254E76952D9}" destId="{FA47E8F0-7B0E-4DD9-BB2B-F02D2B2DC5A2}" srcOrd="0" destOrd="0" parTransId="{55BA1691-B17B-48A7-B2AF-22083A024246}" sibTransId="{E1B70B09-E569-4957-BAF4-8F7A45923821}"/>
    <dgm:cxn modelId="{4F6EFA7B-AF7B-41E5-9853-44ED62C11887}" type="presOf" srcId="{777D41B3-8C13-4930-93F7-02A4C1E488DF}" destId="{0A1323EF-2D96-4D57-9BD5-2487060312B8}" srcOrd="1" destOrd="0" presId="urn:microsoft.com/office/officeart/2005/8/layout/equation2"/>
    <dgm:cxn modelId="{72E6D611-236F-4BC0-8EB2-E0098859C75D}" srcId="{D03926DB-9D19-4F4D-8A23-8254E76952D9}" destId="{4E7E3ABB-BD52-4BB8-9575-078701BD81EF}" srcOrd="2" destOrd="0" parTransId="{59BB1A89-A0D6-4AFC-800D-D211C1CE8EC8}" sibTransId="{777D41B3-8C13-4930-93F7-02A4C1E488DF}"/>
    <dgm:cxn modelId="{2037CE18-3EFD-4290-B270-C6EFD570748A}" type="presOf" srcId="{FA47E8F0-7B0E-4DD9-BB2B-F02D2B2DC5A2}" destId="{50E27B92-5807-42D8-8412-FE7D19D50AD8}" srcOrd="0" destOrd="0" presId="urn:microsoft.com/office/officeart/2005/8/layout/equation2"/>
    <dgm:cxn modelId="{FDA6FE02-ABDB-43D4-85F8-15AF2A2697D2}" type="presOf" srcId="{DE477503-928E-4C5A-B13B-89BE6978A854}" destId="{72DD398A-FB87-47D8-B50A-4652E3E893C7}" srcOrd="0" destOrd="0" presId="urn:microsoft.com/office/officeart/2005/8/layout/equation2"/>
    <dgm:cxn modelId="{1DF5A722-25C2-4636-AE19-A0C32C05D9FF}" type="presParOf" srcId="{9D99085F-0693-44AC-899E-59F730C8BADE}" destId="{3830BA5B-08C0-45F5-B55C-83D1B9D15477}" srcOrd="0" destOrd="0" presId="urn:microsoft.com/office/officeart/2005/8/layout/equation2"/>
    <dgm:cxn modelId="{05C53393-D529-4D87-AA04-E9983E53FFCD}" type="presParOf" srcId="{3830BA5B-08C0-45F5-B55C-83D1B9D15477}" destId="{50E27B92-5807-42D8-8412-FE7D19D50AD8}" srcOrd="0" destOrd="0" presId="urn:microsoft.com/office/officeart/2005/8/layout/equation2"/>
    <dgm:cxn modelId="{6C7A35FF-B8E3-4BE6-83D1-079D20CA47A6}" type="presParOf" srcId="{3830BA5B-08C0-45F5-B55C-83D1B9D15477}" destId="{9C8AB776-C0DF-4FB9-BDE9-4FA6E5C52F6E}" srcOrd="1" destOrd="0" presId="urn:microsoft.com/office/officeart/2005/8/layout/equation2"/>
    <dgm:cxn modelId="{98955691-D6B0-4BFA-9A3A-4F03731210E6}" type="presParOf" srcId="{3830BA5B-08C0-45F5-B55C-83D1B9D15477}" destId="{ABCC4617-2774-4973-B890-2EACD82511C8}" srcOrd="2" destOrd="0" presId="urn:microsoft.com/office/officeart/2005/8/layout/equation2"/>
    <dgm:cxn modelId="{B5E05756-723D-4127-93BC-FA9FFE75860D}" type="presParOf" srcId="{3830BA5B-08C0-45F5-B55C-83D1B9D15477}" destId="{EC39C5C6-3AF1-44F6-9780-464D86C094A6}" srcOrd="3" destOrd="0" presId="urn:microsoft.com/office/officeart/2005/8/layout/equation2"/>
    <dgm:cxn modelId="{49D827E3-E0CE-45AB-846B-B1D18BEA5DDA}" type="presParOf" srcId="{3830BA5B-08C0-45F5-B55C-83D1B9D15477}" destId="{E7961C49-DEF3-4E3A-9D3C-92379C9DC808}" srcOrd="4" destOrd="0" presId="urn:microsoft.com/office/officeart/2005/8/layout/equation2"/>
    <dgm:cxn modelId="{7605A95F-4071-4266-891F-9AFE9261672D}" type="presParOf" srcId="{3830BA5B-08C0-45F5-B55C-83D1B9D15477}" destId="{9D237537-798D-40FD-9ABD-E5E0A3DC2939}" srcOrd="5" destOrd="0" presId="urn:microsoft.com/office/officeart/2005/8/layout/equation2"/>
    <dgm:cxn modelId="{B104558F-E767-4F66-951A-1C9F3DFD2365}" type="presParOf" srcId="{3830BA5B-08C0-45F5-B55C-83D1B9D15477}" destId="{72DD398A-FB87-47D8-B50A-4652E3E893C7}" srcOrd="6" destOrd="0" presId="urn:microsoft.com/office/officeart/2005/8/layout/equation2"/>
    <dgm:cxn modelId="{9BAA432A-AC0C-43BA-BB2A-6C826FA0F4A9}" type="presParOf" srcId="{3830BA5B-08C0-45F5-B55C-83D1B9D15477}" destId="{DB9932E5-1030-4487-803F-15BF6D30CE8D}" srcOrd="7" destOrd="0" presId="urn:microsoft.com/office/officeart/2005/8/layout/equation2"/>
    <dgm:cxn modelId="{C0A5227B-FF78-4BA8-8BD4-B141F3103994}" type="presParOf" srcId="{3830BA5B-08C0-45F5-B55C-83D1B9D15477}" destId="{A980063D-AAA9-4554-823A-D1E8F68F1ED9}" srcOrd="8" destOrd="0" presId="urn:microsoft.com/office/officeart/2005/8/layout/equation2"/>
    <dgm:cxn modelId="{F86BF02F-2780-4C25-89F3-D0138B89BE89}" type="presParOf" srcId="{9D99085F-0693-44AC-899E-59F730C8BADE}" destId="{D841BD83-368E-41C2-9330-E1DAA207EA7E}" srcOrd="1" destOrd="0" presId="urn:microsoft.com/office/officeart/2005/8/layout/equation2"/>
    <dgm:cxn modelId="{A85AB13B-231F-4B52-8436-E1E9AD6D8586}" type="presParOf" srcId="{D841BD83-368E-41C2-9330-E1DAA207EA7E}" destId="{0A1323EF-2D96-4D57-9BD5-2487060312B8}" srcOrd="0" destOrd="0" presId="urn:microsoft.com/office/officeart/2005/8/layout/equation2"/>
    <dgm:cxn modelId="{7BF98564-D8B2-4972-B0CF-49082A2EA7E9}" type="presParOf" srcId="{9D99085F-0693-44AC-899E-59F730C8BADE}" destId="{7F0D095C-BC09-4E4B-84F6-4D5D923F87E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E27B92-5807-42D8-8412-FE7D19D50AD8}">
      <dsp:nvSpPr>
        <dsp:cNvPr id="0" name=""/>
        <dsp:cNvSpPr/>
      </dsp:nvSpPr>
      <dsp:spPr>
        <a:xfrm>
          <a:off x="962717" y="127796"/>
          <a:ext cx="1219372" cy="119897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latin typeface="Times New Roman" pitchFamily="18" charset="0"/>
              <a:cs typeface="Times New Roman" pitchFamily="18" charset="0"/>
            </a:rPr>
            <a:t>12</a:t>
          </a: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>
              <a:latin typeface="Times New Roman" pitchFamily="18" charset="0"/>
              <a:cs typeface="Times New Roman" pitchFamily="18" charset="0"/>
            </a:rPr>
            <a:t>эффективных</a:t>
          </a:r>
        </a:p>
      </dsp:txBody>
      <dsp:txXfrm>
        <a:off x="962717" y="127796"/>
        <a:ext cx="1219372" cy="1198979"/>
      </dsp:txXfrm>
    </dsp:sp>
    <dsp:sp modelId="{ABCC4617-2774-4973-B890-2EACD82511C8}">
      <dsp:nvSpPr>
        <dsp:cNvPr id="0" name=""/>
        <dsp:cNvSpPr/>
      </dsp:nvSpPr>
      <dsp:spPr>
        <a:xfrm>
          <a:off x="1039112" y="1334986"/>
          <a:ext cx="279627" cy="279627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39112" y="1334986"/>
        <a:ext cx="279627" cy="279627"/>
      </dsp:txXfrm>
    </dsp:sp>
    <dsp:sp modelId="{E7961C49-DEF3-4E3A-9D3C-92379C9DC808}">
      <dsp:nvSpPr>
        <dsp:cNvPr id="0" name=""/>
        <dsp:cNvSpPr/>
      </dsp:nvSpPr>
      <dsp:spPr>
        <a:xfrm>
          <a:off x="202707" y="1597103"/>
          <a:ext cx="1419880" cy="142399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/>
              <a:latin typeface="Times New Roman" pitchFamily="18" charset="0"/>
              <a:cs typeface="Times New Roman" pitchFamily="18" charset="0"/>
            </a:rPr>
            <a:t>9</a:t>
          </a:r>
          <a:r>
            <a:rPr lang="ru-RU" sz="3600" kern="1200" dirty="0" smtClean="0">
              <a:effectLst/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kern="1200" dirty="0">
              <a:effectLst/>
              <a:latin typeface="Times New Roman" pitchFamily="18" charset="0"/>
              <a:cs typeface="Times New Roman" pitchFamily="18" charset="0"/>
            </a:rPr>
            <a:t>умеренно эффективных</a:t>
          </a:r>
        </a:p>
      </dsp:txBody>
      <dsp:txXfrm>
        <a:off x="202707" y="1597103"/>
        <a:ext cx="1419880" cy="1423992"/>
      </dsp:txXfrm>
    </dsp:sp>
    <dsp:sp modelId="{72DD398A-FB87-47D8-B50A-4652E3E893C7}">
      <dsp:nvSpPr>
        <dsp:cNvPr id="0" name=""/>
        <dsp:cNvSpPr/>
      </dsp:nvSpPr>
      <dsp:spPr>
        <a:xfrm>
          <a:off x="1036682" y="3202113"/>
          <a:ext cx="279627" cy="279627"/>
        </a:xfrm>
        <a:prstGeom prst="mathPlus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036682" y="3202113"/>
        <a:ext cx="279627" cy="279627"/>
      </dsp:txXfrm>
    </dsp:sp>
    <dsp:sp modelId="{A980063D-AAA9-4554-823A-D1E8F68F1ED9}">
      <dsp:nvSpPr>
        <dsp:cNvPr id="0" name=""/>
        <dsp:cNvSpPr/>
      </dsp:nvSpPr>
      <dsp:spPr>
        <a:xfrm>
          <a:off x="1036683" y="3335816"/>
          <a:ext cx="1251819" cy="11961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smtClean="0">
              <a:latin typeface="Times New Roman" pitchFamily="18" charset="0"/>
              <a:cs typeface="Times New Roman" pitchFamily="18" charset="0"/>
            </a:rPr>
            <a:t>1 </a:t>
          </a:r>
          <a:r>
            <a:rPr lang="ru-RU" sz="1400" b="0" kern="1200" smtClean="0">
              <a:latin typeface="Times New Roman" pitchFamily="18" charset="0"/>
              <a:cs typeface="Times New Roman" pitchFamily="18" charset="0"/>
            </a:rPr>
            <a:t>удовлетворительной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6683" y="3335816"/>
        <a:ext cx="1251819" cy="1196149"/>
      </dsp:txXfrm>
    </dsp:sp>
    <dsp:sp modelId="{D841BD83-368E-41C2-9330-E1DAA207EA7E}">
      <dsp:nvSpPr>
        <dsp:cNvPr id="0" name=""/>
        <dsp:cNvSpPr/>
      </dsp:nvSpPr>
      <dsp:spPr>
        <a:xfrm flipV="1">
          <a:off x="1830258" y="2233220"/>
          <a:ext cx="590073" cy="30589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 flipV="1">
        <a:off x="1830258" y="2233220"/>
        <a:ext cx="590073" cy="305898"/>
      </dsp:txXfrm>
    </dsp:sp>
    <dsp:sp modelId="{7F0D095C-BC09-4E4B-84F6-4D5D923F87E3}">
      <dsp:nvSpPr>
        <dsp:cNvPr id="0" name=""/>
        <dsp:cNvSpPr/>
      </dsp:nvSpPr>
      <dsp:spPr>
        <a:xfrm>
          <a:off x="2681766" y="1728190"/>
          <a:ext cx="1896606" cy="93429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itchFamily="18" charset="0"/>
              <a:cs typeface="Times New Roman" pitchFamily="18" charset="0"/>
            </a:rPr>
            <a:t>22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муниципальных программ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681766" y="1728190"/>
        <a:ext cx="1896606" cy="934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0.09901</cdr:x>
      <cdr:y>0.0274</cdr:y>
    </cdr:from>
    <cdr:to>
      <cdr:x>0.18812</cdr:x>
      <cdr:y>0.06849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0" y="144016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32F31-C4A3-405A-ABAA-378B6F470E70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D9D47-7311-4702-A2E0-EF8CCBD582F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78AE0-A67D-4A26-AF6A-3A807948AFD9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3BDF-6B28-44F2-AB94-745B5F1DDF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televa\Desktop\Презентация по программам\Administrats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627784" y="4869160"/>
            <a:ext cx="6400800" cy="1752600"/>
          </a:xfrm>
        </p:spPr>
        <p:txBody>
          <a:bodyPr>
            <a:normAutofit fontScale="85000" lnSpcReduction="10000"/>
          </a:bodyPr>
          <a:lstStyle/>
          <a:p>
            <a:pPr algn="r"/>
            <a:endParaRPr lang="ru-RU" sz="2000" dirty="0"/>
          </a:p>
          <a:p>
            <a:pPr algn="r"/>
            <a:endParaRPr lang="ru-RU" sz="2000" dirty="0"/>
          </a:p>
          <a:p>
            <a:pPr algn="r"/>
            <a:endParaRPr lang="ru-RU" sz="2000" dirty="0"/>
          </a:p>
          <a:p>
            <a:pPr algn="r"/>
            <a:endParaRPr lang="ru-RU" sz="2000" dirty="0"/>
          </a:p>
          <a:p>
            <a:pPr algn="r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Управление экономического развития</a:t>
            </a:r>
          </a:p>
          <a:p>
            <a:pPr algn="r">
              <a:buNone/>
            </a:pP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администрации Октябрьского 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99592" y="1196752"/>
            <a:ext cx="7056784" cy="103797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Сводный доклад о ходе реализации </a:t>
            </a:r>
            <a:br>
              <a:rPr lang="ru-RU" alt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оценки эффективности муниципальных программ Октябрьского района</a:t>
            </a:r>
            <a:br>
              <a:rPr lang="ru-RU" alt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2023 год </a:t>
            </a:r>
            <a:r>
              <a:rPr lang="en-US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3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116632"/>
            <a:ext cx="792088" cy="10115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116632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образование Октябрьский район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meteleva\Desktop\Примеры презентаций\Bezymyannyy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308"/>
            <a:ext cx="1368152" cy="117335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619672" y="11663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 физической культуры и спорта в муниципальном образовании Октябрьский район»</a:t>
            </a:r>
          </a:p>
        </p:txBody>
      </p:sp>
      <p:sp>
        <p:nvSpPr>
          <p:cNvPr id="23554" name="AutoShape 2" descr="https://depsr.admhmao.ru/upload/medialibrary/0f0/Bezymyannyy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6" name="Picture 4" descr="C:\Users\meteleva\Desktop\Примеры презентаций\логоти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9091" y="1897851"/>
            <a:ext cx="1698010" cy="11797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43608" y="1196752"/>
            <a:ext cx="345638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Обновлена и пополнена материально-техническая база Районной спортивной школы олимпийского резерва в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 Приобье (боксерский инвентарь и профессиональная беговая дорожка</a:t>
            </a:r>
            <a:r>
              <a:rPr lang="ru-RU" sz="1100" dirty="0"/>
              <a:t>).</a:t>
            </a:r>
          </a:p>
          <a:p>
            <a:pPr algn="ctr"/>
            <a:endParaRPr lang="ru-RU" dirty="0"/>
          </a:p>
        </p:txBody>
      </p:sp>
      <p:pic>
        <p:nvPicPr>
          <p:cNvPr id="9" name="Picture 4" descr="\\172.16.7.72\economs\ОТДЕЛ АНАЛИЗА и ПРОГНОЗИРОВАНИЯ\ОТЧЕТ ГЛАВЫ\Отчет за 2023 год\Фото\Спорт\Биатлон\Первенство России\IscKi7U4y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11315"/>
            <a:ext cx="2280253" cy="171019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5" descr="\\172.16.7.72\economs\ОТДЕЛ АНАЛИЗА и ПРОГНОЗИРОВАНИЯ\ОТЧЕТ ГЛАВЫ\Отчет за 2023 год\Фото\Спорт\Бокс\fTi5efUMY7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211" y="1804407"/>
            <a:ext cx="1535213" cy="170080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97768" y="3682057"/>
            <a:ext cx="45902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Общее число спортивных и физкультурно-массовых мероприятий за 2023 год составило 63</a:t>
            </a:r>
            <a:r>
              <a:rPr lang="ru-RU" sz="1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 общим количеством участников — 4469 человек.</a:t>
            </a:r>
            <a:r>
              <a:rPr lang="ru-RU" sz="1100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7504" y="4293096"/>
            <a:ext cx="338437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Доля граждан, систематически занимающегося физической культурой и спортом составил 62%.</a:t>
            </a:r>
            <a:r>
              <a:rPr kumimoji="0" lang="ru-RU" sz="1100" b="0" i="0" u="none" strike="noStrike" cap="none" normalizeH="0" baseline="0" dirty="0">
                <a:ln>
                  <a:noFill/>
                </a:ln>
                <a:solidFill>
                  <a:srgbClr val="C9211E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\\172.16.7.72\economs\ОТДЕЛ АНАЛИЗА и ПРОГНОЗИРОВАНИЯ\ОТЧЕТ ГЛАВЫ\Отчет за 2023 год\Фото\Спорт\Баскетбол\AlRNGmQjyn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1348" y="4581128"/>
            <a:ext cx="2016324" cy="201632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4" name="TextBox 13"/>
          <p:cNvSpPr txBox="1"/>
          <p:nvPr/>
        </p:nvSpPr>
        <p:spPr>
          <a:xfrm>
            <a:off x="7020272" y="4344957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Чемпионат «КЭС </a:t>
            </a:r>
            <a:r>
              <a:rPr lang="ru-RU" sz="1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Баскет</a:t>
            </a: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4302" y="1411092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Кубок России по биатлону</a:t>
            </a:r>
          </a:p>
        </p:txBody>
      </p:sp>
      <p:pic>
        <p:nvPicPr>
          <p:cNvPr id="23560" name="Picture 8" descr="C:\Users\meteleva\Desktop\Примеры презентаций\sportivnoe_nasledie_-_zdorovaya_strana-2560x12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1942" y="866793"/>
            <a:ext cx="2002360" cy="1001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1" name="Picture 9" descr="\\172.16.7.72\economs\ОТДЕЛ АНАЛИЗА и ПРОГНОЗИРОВАНИЯ\ОТЧЕТ ГЛАВЫ\Отчет за 2023 год\Фото\Спорт\Легкая атлетика\Yw4Mrdg9I-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4862" y="2541480"/>
            <a:ext cx="1800300" cy="18003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TextBox 19"/>
          <p:cNvSpPr txBox="1"/>
          <p:nvPr/>
        </p:nvSpPr>
        <p:spPr>
          <a:xfrm>
            <a:off x="5614932" y="212077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Первенство России по легкой атлетике</a:t>
            </a:r>
          </a:p>
        </p:txBody>
      </p:sp>
      <p:pic>
        <p:nvPicPr>
          <p:cNvPr id="23562" name="Picture 10" descr="\\172.16.7.72\economs\ОТДЕЛ АНАЛИЗА и ПРОГНОЗИРОВАНИЯ\ОТЧЕТ ГЛАВЫ\Отчет за 2023 год\Фото\Спорт\Биатлон\Sr9UfhqiBz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57844" y="1685517"/>
            <a:ext cx="1685096" cy="222210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https://sun90-2.userapi.com/impg/zpNv3A7K30xsORghXxGy3xjV0gDMp6_IkVNWGw/vO5GNuN8n1o.jpg?size=756x756&amp;quality=96&amp;sign=5c627fec7d7fb68d12aba4fd352f4411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535" y="4711402"/>
            <a:ext cx="1899692" cy="18996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6" name="Picture 2" descr="Реконструкция объекта капитального строительства «Здание лыжной базы» в  Приобье идет по плану">
            <a:extLst>
              <a:ext uri="{FF2B5EF4-FFF2-40B4-BE49-F238E27FC236}">
                <a16:creationId xmlns:a16="http://schemas.microsoft.com/office/drawing/2014/main" xmlns="" id="{0F463ADB-C42E-4DED-84C8-05B7871C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013176"/>
            <a:ext cx="1698446" cy="17008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563888" y="4365104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Реконструкция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лыжероллерной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трассы лыжной базы муниципального бюджетного учреждения дополнительного образования «Районная спортивная школа олимпийского резерва»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188640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«Экологическая безопасность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 descr="https://oktregion.ru/upload/iblock/f4c/y9p891ej95hiw12sxp7fm45ihihbpf9a/%D0%9C%D0%B8%D0%BD%D0%B7%D0%B4%D1%80%D0%B0%D0%B2_%D0%BF%D0%BE%D1%81%D1%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212976"/>
            <a:ext cx="2448372" cy="24483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Рисунок 4" descr="экологи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08520" y="0"/>
            <a:ext cx="1944216" cy="16091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Picture 2" descr="C:\Users\meteleva\Desktop\2023-09-08_11-37-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564904"/>
            <a:ext cx="2746335" cy="26642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s://oktregion.ru/upload/iblock/a84/46wpkp38z0uxnt9mtgp1it28uqe0aews/zIKpx0JdqJ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221088"/>
            <a:ext cx="2662602" cy="19969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В Шеркалах продолжаются работы по благоустройству сел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852936"/>
            <a:ext cx="1714500" cy="1143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23528" y="1844824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Проведены мероприятия по очистке прибрежной территории водных объектов (14,85 км.) с привлечением  1680 человек.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1484784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2023 году дополнительно обустроены места накопления твердых коммунальных отходов 31 контейнерными площадками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Талинке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Каменном, Октябрьском,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Унъюгане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Приобье,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Перегребном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Шеркалах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Ликвидировано 43 места несанкционированного размещения отходов в Октябрьском, Приобье,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Перегребном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Малом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Атлыме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малого и среднего предпринимательства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 descr="https://sun9-13.userapi.com/impg/Xm0sFC6grdqJJSxhcMd1bDrKp21yGhZmVwdwWw/9hV2VcRPohc.jpg?size=756x756&amp;quality=96&amp;sign=a060d4c936bc85ebc7c1805ab51d56a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1584176" cy="15841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2" name="Picture 8" descr="https://sun9-79.userapi.com/impg/L_3Xaq6y5ldcHxjdw232uzsj4bjKDJkjPPUSCQ/AFR_r55h97M.jpg?size=2560x1922&amp;quality=95&amp;sign=94777c744d36484a3d61c09215b5585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941168"/>
            <a:ext cx="2301858" cy="1728192"/>
          </a:xfrm>
          <a:prstGeom prst="rect">
            <a:avLst/>
          </a:prstGeom>
          <a:noFill/>
        </p:spPr>
      </p:pic>
      <p:pic>
        <p:nvPicPr>
          <p:cNvPr id="1034" name="Picture 10" descr="https://sun9-51.userapi.com/impg/ArGJWqHeYZJjkxDYw-PD08xPpKRdujhIJg1VKw/3jy0DWc0oNM.jpg?size=1600x1200&amp;quality=95&amp;sign=b1de0337fcccf462a257553050631b6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4941168"/>
            <a:ext cx="2374571" cy="17809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6" name="Picture 12" descr="https://sun9-13.userapi.com/impg/b_F4UUgI0m5NnYcn_DCeXMFGZOI8zGU0rj6BaQ/Lq_KOTfwc38.jpg?size=604x453&amp;quality=96&amp;sign=2bb4388294ae8dd88a992c6a7a8a0409&amp;c_uniq_tag=C2xcH17jATTOJ4h27dMu4XtdKWULUYWb6bmuEDOAoZU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916832"/>
            <a:ext cx="2104696" cy="157852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>
            <a:off x="6588224" y="3501008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2023 году в рамках реализации регионального проекта «Создание условий для легкого старта и комфортного ведения бизнеса» предоставлена финансовая поддержка ООО «Жемчуг» на приобретение медицинского оборудования.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5736" y="4077072"/>
            <a:ext cx="1836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Проведено спортивно-образовательное  мероприятие «День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Обласа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», в котором приняли участие 25 субъектов МСП.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0" y="4941168"/>
            <a:ext cx="20162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Традиционно организован и проведен ежегодный районный конкурс «Предприниматель года - 2023», в рамках которого организована выставка-ярмарка местных товаропроизводителей района «Дары земли сибирской». Проведен районный конкурс «Лучший пекарь Октябрьского района». </a:t>
            </a:r>
          </a:p>
          <a:p>
            <a:pPr algn="ctr"/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5517232"/>
            <a:ext cx="1656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Организован и проведен финал районного смотра-конкурса парикмахерского искусства и швейного мастерства «Мода &amp; Стиль»</a:t>
            </a:r>
          </a:p>
        </p:txBody>
      </p:sp>
      <p:pic>
        <p:nvPicPr>
          <p:cNvPr id="16386" name="Picture 2" descr="C:\Users\meteleva\Desktop\Презентация по программам\день дублер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664" y="1124744"/>
            <a:ext cx="1872308" cy="187230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" name="TextBox 15"/>
          <p:cNvSpPr txBox="1"/>
          <p:nvPr/>
        </p:nvSpPr>
        <p:spPr>
          <a:xfrm>
            <a:off x="179512" y="1196752"/>
            <a:ext cx="13681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Организовано и проведено образовательное мероприятие «День дублера» где предприниматели смогли побывать в роли муниципальных служащих</a:t>
            </a:r>
          </a:p>
        </p:txBody>
      </p:sp>
      <p:pic>
        <p:nvPicPr>
          <p:cNvPr id="16388" name="Picture 4" descr="https://oktregion.ru/upload/iblock/84f/9anqd7tyfgl7tpia7f3oiwsvml492zzp/Q2ho_1ng5M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3284984"/>
            <a:ext cx="2020954" cy="15157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1475656" y="3140968"/>
            <a:ext cx="29523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декабре 2023 делегация предпринимателей Октябрьского района приняла участие в окружной выставке «Товары земли Югорской» в г. Ханты-Мансийск.</a:t>
            </a:r>
          </a:p>
          <a:p>
            <a:endParaRPr lang="ru-RU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1432" y="1412776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рамках реализации проекта «Акселерация субъектов малого и среднего предпринимательства» осуществлялись мероприятия, направленные на финансовую поддержку субъектам малого и среднего предпринимательства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1880" y="2132856"/>
            <a:ext cx="32403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Для повышения информированности представителей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бизнес-сообщества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безработных граждан, вовлечения большего количества граждан в предпринимательскую деятельность состоялись обучающие семинары, выездные консультации и круглые столы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Обеспечение доступным и комфортным жильем и коммунальными услугами жителей">
            <a:extLst>
              <a:ext uri="{FF2B5EF4-FFF2-40B4-BE49-F238E27FC236}">
                <a16:creationId xmlns:a16="http://schemas.microsoft.com/office/drawing/2014/main" xmlns="" id="{8EF38409-F729-4898-B02F-9012F872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502" y="5719951"/>
            <a:ext cx="2328801" cy="108636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жилищной сферы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362" name="Picture 2" descr="https://oktregion.ru/upload/iblock/fb8/gvasxjjzirai5i8ka931i9tv785nkk9k/2023-08-18_13-45-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771" y="4391511"/>
            <a:ext cx="3483990" cy="183797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491880" y="1628800"/>
            <a:ext cx="1800200" cy="64807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151 жилое помещение, общей площадью 8943,2 кв.м, из них: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1196752"/>
            <a:ext cx="22749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2023 года приобретено: 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 rot="4741561">
            <a:off x="2708199" y="1789109"/>
            <a:ext cx="526216" cy="597807"/>
          </a:xfrm>
          <a:prstGeom prst="downArrow">
            <a:avLst>
              <a:gd name="adj1" fmla="val 37811"/>
              <a:gd name="adj2" fmla="val 5225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1600" y="1916832"/>
            <a:ext cx="1656184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136 жилых помещений для расселения граждан, проживающих в аварийном жилье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 rot="2555898">
            <a:off x="3336733" y="2448091"/>
            <a:ext cx="526216" cy="597807"/>
          </a:xfrm>
          <a:prstGeom prst="downArrow">
            <a:avLst>
              <a:gd name="adj1" fmla="val 37811"/>
              <a:gd name="adj2" fmla="val 5225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23728" y="3068960"/>
            <a:ext cx="1656184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9 жилых помещений для граждан, состоящих на учете в качестве нуждающихся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 rot="19936125">
            <a:off x="4781494" y="2404446"/>
            <a:ext cx="526216" cy="597807"/>
          </a:xfrm>
          <a:prstGeom prst="downArrow">
            <a:avLst>
              <a:gd name="adj1" fmla="val 37811"/>
              <a:gd name="adj2" fmla="val 5225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99992" y="3068960"/>
            <a:ext cx="1656184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5 жилых помещений включены в маневренный фонд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7455664">
            <a:off x="5474145" y="1826429"/>
            <a:ext cx="526216" cy="597807"/>
          </a:xfrm>
          <a:prstGeom prst="downArrow">
            <a:avLst>
              <a:gd name="adj1" fmla="val 37811"/>
              <a:gd name="adj2" fmla="val 52251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084168" y="2132856"/>
            <a:ext cx="1656184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 жилое помещение включено в служебный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найм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68144" y="494116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Расселено: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24128" y="5229200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179 семей</a:t>
            </a: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300192" y="5517232"/>
            <a:ext cx="288032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164288" y="5517232"/>
            <a:ext cx="216024" cy="3600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508104" y="5949280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463 чел.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08304" y="594928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8 461,2 кв.м.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36096" y="4149080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региональному проекту «Жильё»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4283968" y="4437112"/>
            <a:ext cx="3438128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Количество домов, признанных аварийными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4355976" y="4725144"/>
            <a:ext cx="3312368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Общая площадь аварийного жилищного фонда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524328" y="4365104"/>
            <a:ext cx="12241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1" algn="ctr">
              <a:spcBef>
                <a:spcPts val="105"/>
              </a:spcBef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471 домов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7596336" y="4653136"/>
            <a:ext cx="691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1" algn="ctr">
              <a:spcBef>
                <a:spcPts val="105"/>
              </a:spcBef>
            </a:pPr>
            <a:r>
              <a:rPr lang="ru-RU" sz="1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140,45</a:t>
            </a: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22BC0727-2188-A879-9BA5-F93777A4AA1D}"/>
              </a:ext>
            </a:extLst>
          </p:cNvPr>
          <p:cNvSpPr txBox="1"/>
          <p:nvPr/>
        </p:nvSpPr>
        <p:spPr>
          <a:xfrm>
            <a:off x="8244408" y="4725144"/>
            <a:ext cx="515532" cy="1981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1">
              <a:spcBef>
                <a:spcPts val="105"/>
              </a:spcBef>
            </a:pPr>
            <a:r>
              <a:rPr lang="ru-RU" sz="1200" b="1" dirty="0">
                <a:solidFill>
                  <a:srgbClr val="FF0000"/>
                </a:solidFill>
                <a:latin typeface="Arial"/>
                <a:cs typeface="Arial"/>
              </a:rPr>
              <a:t>тыс.м²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жилищно-коммунального хозяйства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3" name="Picture 1" descr="C:\Users\meteleva\Desktop\Презентация по программам\Котельная Тал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941168"/>
            <a:ext cx="2510126" cy="136095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5" name="Picture 3" descr="https://oktregion.ru/upload/iblock/b7f/s34s0kbr5mg9b52x9nhftpush4vbbar1/%D0%9C%D0%B8%D0%BD%D0%B7%D0%B4%D1%80%D0%B0%D0%B2_%D0%BF%D0%BE%D1%81%D1%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348880"/>
            <a:ext cx="2304356" cy="230435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134076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рамках реализации регионального проекта </a:t>
            </a:r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«Чистая вода»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Приобье завершен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этап работ по реконструкции ВОС, получено разрешение на ввод объекта в эксплуатацию. Реализация проекта позволит обеспечить жителей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Приобье чистой водой. Срок выполнения </a:t>
            </a:r>
            <a:r>
              <a:rPr lang="en-US" sz="10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этапа работ по строительству ВОС в г.п. Приобье  до 01.07.2024 года.</a:t>
            </a:r>
          </a:p>
        </p:txBody>
      </p:sp>
      <p:pic>
        <p:nvPicPr>
          <p:cNvPr id="14337" name="Picture 1" descr="\\172.16.7.72\economs\ОТДЕЛ АНАЛИЗА и ПРОГНОЗИРОВАНИЯ\ОТЧЕТ ГЛАВЫ\Отчет за 2023 год\Фото\Приобье ВОС\NkxSTNcpSg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276872"/>
            <a:ext cx="2016224" cy="20162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3A04DD2-2C74-C6E8-8984-01853FB5C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2564904"/>
            <a:ext cx="1909444" cy="113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580112" y="1556792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Проведение мероприятий по капитальному ремонту сетей, содержание резервов материальных ресурсов для предупреждения, ликвидации чрезвычайных ситуаций.</a:t>
            </a:r>
          </a:p>
          <a:p>
            <a:endParaRPr lang="ru-RU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450912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Реализация мероприятий по реконструкции, расширению, модернизации  и строительству коммунальных объектов»</a:t>
            </a:r>
          </a:p>
        </p:txBody>
      </p:sp>
      <p:pic>
        <p:nvPicPr>
          <p:cNvPr id="13314" name="Picture 2" descr="https://oktregion.ru/upload/iblock/87c/4z7ts3dp8q783q90jmdd39i3a9ev7asy/uMjvC3JpXS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708920"/>
            <a:ext cx="1422816" cy="189708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6" name="Picture 4" descr="https://oktregion.ru/upload/iblock/b86/z5p4g6447tsic1we5t1v8h8n35j4mcbk/photo169138369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797152"/>
            <a:ext cx="3871076" cy="174198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«Пространственное развитие и формирование комфортной городской среды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71600" y="141277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рамках реализации регионального проекта </a:t>
            </a:r>
            <a:r>
              <a:rPr lang="ru-RU" sz="1000" b="1" i="1" dirty="0">
                <a:latin typeface="Times New Roman" pitchFamily="18" charset="0"/>
                <a:cs typeface="Times New Roman" pitchFamily="18" charset="0"/>
              </a:rPr>
              <a:t>«Формирование комфортной городской среды»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на территории Октябрьского района в 2023 году благоустроенны две общественные территории</a:t>
            </a:r>
          </a:p>
        </p:txBody>
      </p:sp>
      <p:pic>
        <p:nvPicPr>
          <p:cNvPr id="11266" name="Picture 2" descr="C:\Users\meteleva\Desktop\Презентация по программам\2023-08-01_09-08-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92896"/>
            <a:ext cx="3957581" cy="165618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5536" y="1916832"/>
            <a:ext cx="3563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«Обустройство спортивной площадки по ул. Нефтяников, 18, строение 14 г.п. Талинка».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39952" y="20608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«Благоустройство объекта «Сквер Защитникам Отечества» по ул. Нефтяников 18б г.п. Талинка (1 этап)»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4365104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Проведены мероприятия по обработке контейнерных площадок и контейнеров в поселениях Талинка, Унъюган, Шеркалы, Перегребное, Малый Атлым, Сергино,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Каменое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8" name="Picture 4" descr="Обработка контейнеров - Муниципальные новости - Новости, объявления,  события - Сельское поселение Шерка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941168"/>
            <a:ext cx="2196616" cy="164673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0" name="Picture 6" descr="Обработка контейнеров - Муниципальные новости - Новости, объявления,  события - Сельское поселение Шеркалы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5085184"/>
            <a:ext cx="1883701" cy="14127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72" name="Picture 8" descr="В стадии завершения выполнение работ по обустройству ещё двух контейнерных  площадок - Новости - Администрация сельского поселения Шеркалы - Органы  местного самоуправления муниципального образования «Сельское поселение  Шеркалы» - Структура - Органы местног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4797152"/>
            <a:ext cx="1844824" cy="18448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\\172.16.7.72\economs\ОТДЕЛ АНАЛИЗА и ПРОГНОЗИРОВАНИЯ\ОТЧЕТ ГЛАВЫ\Отчет за 2023 год\Фото\Иниц.бюджетирование\Спорт.площадка по ул.Нефтяников Талинка\IMG_20230814_1727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2276872"/>
            <a:ext cx="1527126" cy="20361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\\172.16.7.72\economs\ОТДЕЛ АНАЛИЗА и ПРОГНОЗИРОВАНИЯ\ОТЧЕТ ГЛАВЫ\Отчет за 2023 год\Фото\Иниц.бюджетирование\Спорт.площадка по ул.Нефтяников Талинка\IMG_20230811_17271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2396885"/>
            <a:ext cx="1401112" cy="186815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«Улучшение условий и охраны труда, развитие социального партнерства и содействие занятости населения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746" name="Picture 2" descr="https://sun9-65.userapi.com/impg/W-YZ7lzYEPDh7-oKqLIUjB_yYaHi8rnIybNd5A/z8K5JGtuHAo.jpg?size=756x756&amp;quality=96&amp;sign=01f426d030dd907fc30c9337a8cb2704&amp;c_uniq_tag=tZYhtREmbbi7OktcYBAxp6lRcxPBaO4byd6xdwGE9u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3962" y="4432774"/>
            <a:ext cx="1542648" cy="154264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755576" y="1478397"/>
            <a:ext cx="2664296" cy="5760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реализации  мероприятия «Улучшение условий и охраны труда»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3528" y="2276872"/>
            <a:ext cx="1584176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Организация конкурсных мероприятий (проведено 2 конкурса по охране труда)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23728" y="2276872"/>
            <a:ext cx="1584176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Подготовка методических рекомендаций по охране труда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9632" y="3424662"/>
            <a:ext cx="1512168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Затраты на выплату заработной платы и обязательных страховых взносов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6FA5E9B9-D34D-4D52-8B8D-23A05FBC2DD8}"/>
              </a:ext>
            </a:extLst>
          </p:cNvPr>
          <p:cNvCxnSpPr/>
          <p:nvPr/>
        </p:nvCxnSpPr>
        <p:spPr>
          <a:xfrm flipH="1">
            <a:off x="1259632" y="2054461"/>
            <a:ext cx="216024" cy="222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F4FF9D13-FE88-4228-B9DE-A38E1BFC356B}"/>
              </a:ext>
            </a:extLst>
          </p:cNvPr>
          <p:cNvCxnSpPr/>
          <p:nvPr/>
        </p:nvCxnSpPr>
        <p:spPr>
          <a:xfrm>
            <a:off x="2483768" y="2054461"/>
            <a:ext cx="216024" cy="2224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51720D60-A60F-4754-AF9F-947B36194E2B}"/>
              </a:ext>
            </a:extLst>
          </p:cNvPr>
          <p:cNvCxnSpPr>
            <a:cxnSpLocks/>
          </p:cNvCxnSpPr>
          <p:nvPr/>
        </p:nvCxnSpPr>
        <p:spPr>
          <a:xfrm flipH="1">
            <a:off x="1979712" y="2054461"/>
            <a:ext cx="72008" cy="13702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43B657C0-AE81-4306-BF73-27D2237D32FD}"/>
              </a:ext>
            </a:extLst>
          </p:cNvPr>
          <p:cNvSpPr/>
          <p:nvPr/>
        </p:nvSpPr>
        <p:spPr>
          <a:xfrm>
            <a:off x="5148064" y="1772816"/>
            <a:ext cx="3312368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мероприятия «Содействие трудоустройству граждан»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76026D96-9974-4588-BF81-A49D5739D0F9}"/>
              </a:ext>
            </a:extLst>
          </p:cNvPr>
          <p:cNvSpPr/>
          <p:nvPr/>
        </p:nvSpPr>
        <p:spPr>
          <a:xfrm>
            <a:off x="4572000" y="2442908"/>
            <a:ext cx="1728191" cy="98175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общественных работ в городских и сельских поселениях района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7F4F4EEA-C56E-4A47-8B80-75CA101432B7}"/>
              </a:ext>
            </a:extLst>
          </p:cNvPr>
          <p:cNvSpPr/>
          <p:nvPr/>
        </p:nvSpPr>
        <p:spPr>
          <a:xfrm>
            <a:off x="7092279" y="2485152"/>
            <a:ext cx="1728192" cy="9395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 на временные работы молодежи в возрасте от 14 до 18 лет в общеобразовательных организациях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районга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5811FADE-EDA1-4AAD-88AF-42536F5A9E7F}"/>
              </a:ext>
            </a:extLst>
          </p:cNvPr>
          <p:cNvSpPr/>
          <p:nvPr/>
        </p:nvSpPr>
        <p:spPr>
          <a:xfrm>
            <a:off x="5580111" y="3551912"/>
            <a:ext cx="2304257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региональных проектов «Содействие занятости женщин - создание условий дошкольного образования для детей в возрасте до трех лет» и «Старшее поколение»</a:t>
            </a:r>
          </a:p>
        </p:txBody>
      </p: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88FCC271-B55B-4995-B890-762CC400E70D}"/>
              </a:ext>
            </a:extLst>
          </p:cNvPr>
          <p:cNvCxnSpPr/>
          <p:nvPr/>
        </p:nvCxnSpPr>
        <p:spPr>
          <a:xfrm flipH="1">
            <a:off x="5724128" y="2276872"/>
            <a:ext cx="144016" cy="1660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3DDAEA0B-D17C-45AC-9A0F-F31464AEF8D8}"/>
              </a:ext>
            </a:extLst>
          </p:cNvPr>
          <p:cNvCxnSpPr/>
          <p:nvPr/>
        </p:nvCxnSpPr>
        <p:spPr>
          <a:xfrm>
            <a:off x="7452320" y="2297994"/>
            <a:ext cx="216024" cy="1871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07631483-84C1-429B-A3D2-F843B46A2B89}"/>
              </a:ext>
            </a:extLst>
          </p:cNvPr>
          <p:cNvCxnSpPr>
            <a:cxnSpLocks/>
          </p:cNvCxnSpPr>
          <p:nvPr/>
        </p:nvCxnSpPr>
        <p:spPr>
          <a:xfrm flipH="1">
            <a:off x="6588224" y="2316070"/>
            <a:ext cx="72006" cy="12358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Стрелка: вниз 26">
            <a:extLst>
              <a:ext uri="{FF2B5EF4-FFF2-40B4-BE49-F238E27FC236}">
                <a16:creationId xmlns:a16="http://schemas.microsoft.com/office/drawing/2014/main" xmlns="" id="{44AA1080-21E5-4D82-876D-9C9ADEE44830}"/>
              </a:ext>
            </a:extLst>
          </p:cNvPr>
          <p:cNvSpPr/>
          <p:nvPr/>
        </p:nvSpPr>
        <p:spPr>
          <a:xfrm>
            <a:off x="6120171" y="4941474"/>
            <a:ext cx="360040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низ 27">
            <a:extLst>
              <a:ext uri="{FF2B5EF4-FFF2-40B4-BE49-F238E27FC236}">
                <a16:creationId xmlns:a16="http://schemas.microsoft.com/office/drawing/2014/main" xmlns="" id="{DE9D3362-CFA5-4CCC-95D6-56823471495F}"/>
              </a:ext>
            </a:extLst>
          </p:cNvPr>
          <p:cNvSpPr/>
          <p:nvPr/>
        </p:nvSpPr>
        <p:spPr>
          <a:xfrm>
            <a:off x="7020272" y="4941474"/>
            <a:ext cx="360040" cy="43204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089AFD32-4288-4CDC-A38B-E747F7874F94}"/>
              </a:ext>
            </a:extLst>
          </p:cNvPr>
          <p:cNvSpPr/>
          <p:nvPr/>
        </p:nvSpPr>
        <p:spPr>
          <a:xfrm>
            <a:off x="5328083" y="5373522"/>
            <a:ext cx="1144269" cy="7103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Обучено 2 человека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2119288B-44C6-493D-B9DF-C6CB6D81CBED}"/>
              </a:ext>
            </a:extLst>
          </p:cNvPr>
          <p:cNvSpPr/>
          <p:nvPr/>
        </p:nvSpPr>
        <p:spPr>
          <a:xfrm>
            <a:off x="6987448" y="5373522"/>
            <a:ext cx="1224138" cy="71037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Обучено 2 человека</a:t>
            </a: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EC6DC8BE-6AAD-4719-A47A-0CDC0511F665}"/>
              </a:ext>
            </a:extLst>
          </p:cNvPr>
          <p:cNvSpPr/>
          <p:nvPr/>
        </p:nvSpPr>
        <p:spPr>
          <a:xfrm>
            <a:off x="539552" y="4725144"/>
            <a:ext cx="2957851" cy="5040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мероприятия «Содействие трудоустройству лиц с инвалидностью»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F7327F24-B6ED-40DF-9203-3E829651A4C3}"/>
              </a:ext>
            </a:extLst>
          </p:cNvPr>
          <p:cNvSpPr/>
          <p:nvPr/>
        </p:nvSpPr>
        <p:spPr>
          <a:xfrm>
            <a:off x="287524" y="5517746"/>
            <a:ext cx="1656184" cy="7103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при трудоустройстве </a:t>
            </a: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1AEC1BD7-41EF-449D-A381-9D1F2E5A7890}"/>
              </a:ext>
            </a:extLst>
          </p:cNvPr>
          <p:cNvCxnSpPr/>
          <p:nvPr/>
        </p:nvCxnSpPr>
        <p:spPr>
          <a:xfrm flipH="1">
            <a:off x="1691680" y="5301208"/>
            <a:ext cx="216024" cy="220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муниципальной службы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 descr="C:\Users\meteleva\Desktop\P114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291" y="2813720"/>
            <a:ext cx="2619587" cy="196709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8291" y="1158536"/>
            <a:ext cx="29523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2023году аттестационная комиссия провела четыре заседания, на которых было аттестовано 24 муниципальных служащих администрации Октябрьского района, 2 муниципальных служащих Контрольно-счетной палаты Октябрьского района и 1 муниципальный служащий Думы Октябрьского района.</a:t>
            </a:r>
          </a:p>
        </p:txBody>
      </p:sp>
      <p:pic>
        <p:nvPicPr>
          <p:cNvPr id="1026" name="Picture 2" descr="C:\Users\meteleva\Desktop\Презентация по программам\pHHbOWXIX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5783" y="1338159"/>
            <a:ext cx="2376364" cy="237636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TextBox 6"/>
          <p:cNvSpPr txBox="1"/>
          <p:nvPr/>
        </p:nvSpPr>
        <p:spPr>
          <a:xfrm>
            <a:off x="3621602" y="376098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Проведен ежегодный конкурс «Лучший  муниципальный служащий», в котором приняли участие 3 муниципальных служащих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13196" y="2565622"/>
            <a:ext cx="273630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В 2023 году  курсы повышения квалификации прошли  53 муниципальных служащих </a:t>
            </a:r>
          </a:p>
        </p:txBody>
      </p:sp>
      <p:pic>
        <p:nvPicPr>
          <p:cNvPr id="1028" name="Picture 4" descr="Курсы повышения квалификации - КОМИТЕТ ПРАВИТЕЛЬСТВА ЧЕЧЕНСКОЙ РЕСПУБЛИКИ  ПО ДОШКОЛЬНОМУ ОБРАЗОВАНИЮ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5924" y="3290368"/>
            <a:ext cx="1743012" cy="13617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https://oktregion.ru/upload/iblock/3a6/tuih0wh8q6ibxrpjjmrmqm5p39hhoowt/%D0%9C%D0%B8%D0%BD%D0%B7%D0%B4%D1%80%D0%B0%D0%B2_%D0%BF%D0%BE%D1%81%D1%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50419" y="4959737"/>
            <a:ext cx="1800200" cy="18002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E84A534-B4EB-4E4E-9DAC-6569EA78A9D3}"/>
              </a:ext>
            </a:extLst>
          </p:cNvPr>
          <p:cNvSpPr txBox="1"/>
          <p:nvPr/>
        </p:nvSpPr>
        <p:spPr>
          <a:xfrm>
            <a:off x="3056548" y="5268577"/>
            <a:ext cx="23763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 конкурс для включения в кадровый резерв для замещения вакантных должностей муниципальной службы в органах местного самоуправления Октябрьского района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Объявлен конкурс для включения в резерв управленческих кадров">
            <a:extLst>
              <a:ext uri="{FF2B5EF4-FFF2-40B4-BE49-F238E27FC236}">
                <a16:creationId xmlns:a16="http://schemas.microsoft.com/office/drawing/2014/main" xmlns="" id="{4D64F357-7F57-4EBE-ABAE-F37F469B3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6029" y="4740117"/>
            <a:ext cx="1743012" cy="174301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правонарушений и обеспечение отдельных прав граждан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268760"/>
            <a:ext cx="288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Народные дружинники приняли участие в охране общественного порядка при проведении культурно-массовых мероприятиях. Приобретение форменной одежды, отличительной символики, удостоверений народных дружинников.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148478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Обеспечение деятельности административной комиссии (поступило 232 протокола об административных правонарушениях)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20608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Организация и проведение мероприятий, направленных на профилактику правонарушений несовершеннолетних</a:t>
            </a:r>
          </a:p>
        </p:txBody>
      </p:sp>
      <p:pic>
        <p:nvPicPr>
          <p:cNvPr id="12289" name="Picture 1" descr="C:\Users\meteleva\Desktop\Презентация по программам\безопасное колес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97152"/>
            <a:ext cx="4069742" cy="18313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291" name="Picture 3" descr="https://oktregion.ru/upload/iblock/00a/rzbx35y11mni1ynydzltj000pt6utspm/Gbn9RINdxm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3789040"/>
            <a:ext cx="2016224" cy="151216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1560" y="5445224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базе Дома детского творчества «Новое поколение» в поселке Приобье по традиции в рамках профильных смен «Ориентир», «Безопасное колесо» проведены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квест-игры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 descr="В Югре состоялся региональный этап Всероссийского конкурса «Безопасное колесо» среди отрядов юных инспекторов движе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356992"/>
            <a:ext cx="1714500" cy="114300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3528" y="2492896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На базе МБУК «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библиотека Октябрьского района» проведен цикл мероприятий «Твори добро на благо людям», проведена интеллектуальная игра по ПДД «Светофорный ринг». </a:t>
            </a:r>
          </a:p>
        </p:txBody>
      </p:sp>
      <p:pic>
        <p:nvPicPr>
          <p:cNvPr id="11265" name="Picture 1" descr="C:\Users\meteleva\Desktop\Презентация по программам\qVlJ419xGX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284984"/>
            <a:ext cx="1725483" cy="12941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67" name="Picture 3" descr="Полицейские Октябрьского района провели беседы в Андринской школе по  профилактике преступлений против половой неприкосновенности  несовершеннолетних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636912"/>
            <a:ext cx="2603104" cy="195232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5536" y="1484784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«Организация бюджетного процесса в муниципальном образовании Октябрьский район»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691680" y="1844824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267744" y="1844824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9552" y="2348880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Материально-техническое и финансовое обеспечение деятельности Комитета по управлению муниципальными финансами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4088" y="1556792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«Управление муниципальным долгом Октябрьского района»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6300192" y="1988840"/>
            <a:ext cx="576064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7020272" y="1988840"/>
            <a:ext cx="504056" cy="43204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724128" y="2492896"/>
            <a:ext cx="2808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Уплата процентов осуществляются в соответствии с графиком погашения задолженности основного долга по бюджетному кредиту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67744" y="3573016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«Совершенствование межбюджетных отношений в Октябрьском районе» </a:t>
            </a:r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2267744" y="3933056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95536" y="4221088"/>
            <a:ext cx="22322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Дотации на выравнивание уровня бюджетной обеспеченности бюджетов поселений, находящихся на территории Октябрьского района перечисляется городским и сельским поселениям в соответствии с сетевым графиком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>
            <a:off x="4139952" y="4005064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87824" y="5373216"/>
            <a:ext cx="24482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Предоставлены Иные межбюджетные трансферты в целях поощрения по итогам проведения ежегодного районного смотра-конкурса органов местного самоуправления городских и сельских поселений за звание «Лучшее поселение Октябрьского района»</a:t>
            </a:r>
          </a:p>
        </p:txBody>
      </p:sp>
      <p:cxnSp>
        <p:nvCxnSpPr>
          <p:cNvPr id="36" name="Прямая со стрелкой 35"/>
          <p:cNvCxnSpPr/>
          <p:nvPr/>
        </p:nvCxnSpPr>
        <p:spPr>
          <a:xfrm>
            <a:off x="5652120" y="3933056"/>
            <a:ext cx="576064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52120" y="4581128"/>
            <a:ext cx="21602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Субвенция на осуществление первичного воинского учета на территориях, где отсутствуют военные комиссариаты перечисляются в соответствии с заявками городских и сельских поселений</a:t>
            </a:r>
          </a:p>
        </p:txBody>
      </p:sp>
      <p:pic>
        <p:nvPicPr>
          <p:cNvPr id="7170" name="Picture 2" descr="Управление имуществом и финанс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80928"/>
            <a:ext cx="1051223" cy="105122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3" name="Picture 5" descr="C:\Users\meteleva\Desktop\Презентация по программам\прямые эфир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5589240"/>
            <a:ext cx="1728192" cy="85207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175" name="AutoShape 7" descr="ЭЙВОН представителю как узнать долг - AVON ОФИЦИАЛЬНЫЙ САЙ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77" name="AutoShape 9" descr="ЭЙВОН представителю как узнать долг - AVON ОФИЦИАЛЬНЫЙ САЙТ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C:\Users\meteleva\Desktop\Презентация по программам\Без назван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284984"/>
            <a:ext cx="973523" cy="8671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260649"/>
            <a:ext cx="663693" cy="8475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Нормативно-правовая база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581128"/>
            <a:ext cx="2304256" cy="1080120"/>
          </a:xfrm>
          <a:prstGeom prst="round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1912 от 23.09.2021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43808" y="4653136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Октябрьского района «О муниципальных программах Октябрьского района»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2924944"/>
            <a:ext cx="2304256" cy="1152128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74-р от 22.06.2021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3808" y="2996952"/>
            <a:ext cx="5616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Распоряжение администрации Октябрьского района «О методике оценки эффективности муниципальных программ Октябрьского района»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1484784"/>
            <a:ext cx="2232248" cy="108012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№ 2231 от 23.10.2019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43808" y="1484784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Постановление администрации Октябрьского района «О перечне муниципальных программ  Октябрьского района»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188640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«Устойчивое развитие коренных малочисленных народов Севера в муниципальном образовании Октябрьский район»</a:t>
            </a:r>
          </a:p>
        </p:txBody>
      </p:sp>
      <p:pic>
        <p:nvPicPr>
          <p:cNvPr id="7170" name="Picture 2" descr="https://sun9-74.userapi.com/impg/j_c_4UrOSrHbPLPQlJha4pgQA5IBKiTCx24UbA/iThX2rdd2JY.jpg?size=756x756&amp;quality=95&amp;sign=41f0311e838afb58793a1cb9d6ccd9de&amp;c_uniq_tag=UQ2rjJDTrIn68BcrJm54X824QMJqsA08fP4dhNJwU9M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81128"/>
            <a:ext cx="1944316" cy="19443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467544" y="1124744"/>
            <a:ext cx="62646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территории Октябрьского района проживает 2 825 человек из числа коренных малочисленных народов Севера, в том числе: ханты – 2 190 человек, манси – 598 человек, ненцы - 37 человек.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Для сохранения, развития территорий традиционного природопользования коренных малочисленных народов Севера и выполняя отдельное государственное полномочие по участию в реализации государственной программы Ханты-Мансийского автономного округа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Югры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«Устойчивое развитие коренных малочисленных народов Севера» за 2023 год администрацией района предоставлены субсидии 12 лицам из числа коренных малочисленных народов Севера: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на приобретение материально-технических средств в сумме 1 398,5 тыс. рублей;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на оплату обучения правилам безопасного обращения с оружием, управлению самоходными машинами категории «А», управлению маломерными судами и на оплату проезда к месту нахождения организаций, имеющих право проводить указанные виды обучения, и обратно в сумме 10,0 тыс. рублей.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Предоставлена единовременная финансовая помощь молодым специалистам из числа коренных малочисленных народов Севера, работающим в местах традиционного проживания и традиционной хозяйственной деятельности, на обустройство быта 1 лицу из числа коренных малочисленных народов Севера на сумму 100,0 тыс. рублей.</a:t>
            </a:r>
          </a:p>
        </p:txBody>
      </p:sp>
      <p:pic>
        <p:nvPicPr>
          <p:cNvPr id="7172" name="Picture 4" descr="https://sun9-55.userapi.com/impg/1LsXUQQyFvhpvI3oxG4W_aEIG6mw_UFLn1nMHw/Z9uV8jAU5hI.jpg?size=651x1080&amp;quality=96&amp;sign=30809fc991bc64b3a2709814437b194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1340768"/>
            <a:ext cx="1616370" cy="26815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174" name="Picture 6" descr="https://sun9-2.userapi.com/impg/37hoKKqu4VjKsVsvU01sh6A0xHgnLm9UJD_LqQ/c5gj8IJJezo.jpg?size=756x756&amp;quality=96&amp;sign=a90a2714e59e28c1ccc6cb1c1b23a2c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293096"/>
            <a:ext cx="2376364" cy="237636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2530" name="Picture 2" descr="Вниманию лицам из числа КМНС Октябрьского района осуществляющих рыболовств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4725144"/>
            <a:ext cx="2476500" cy="16383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116632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 агропромышленного комплекса в муниципальном образовании Октябрьский район»</a:t>
            </a:r>
          </a:p>
        </p:txBody>
      </p:sp>
      <p:pic>
        <p:nvPicPr>
          <p:cNvPr id="24579" name="Picture 3" descr="C:\Users\meteleva\Desktop\Примеры презентаций\scale_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060848"/>
            <a:ext cx="2382220" cy="15841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2" name="Picture 6" descr="C:\Users\meteleva\Desktop\Примеры презентаций\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51519" y="4149080"/>
            <a:ext cx="3773097" cy="19442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6012160" y="1484784"/>
            <a:ext cx="259228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Предоставлена поддержка сельскохозяйственным товаропроизводителям на приобретение сенозаготовительной сельскохозяйственной техники, перерабатывающего оборудования; содержание маточного поголовья сельскохозяйственных животных; приобретение холодильного и перерабатывающего оборудования для перерабатывающих цехов.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7944" y="4077072"/>
            <a:ext cx="23762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По мероприятию «Строительство приюта для животных» администрацией городского поселения Приобье отведен земельный участок, под строительство приюта площадью 10691 кв.м.; смонтировано ограждение приюта; смонтировано ограждение выгульной площадки; установлены модульные объекты (ветеринарный, административный и хозяйственный блок), ведутся работы по подключению к электросетям. Решается вопрос по наполнению данных объектов;  ведется изготовление вольеров для животных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9552" y="1196752"/>
            <a:ext cx="280831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За 2023 год с бюджета района были предоставлены следующие виды субсидий: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субсидирование части затрат за приобретение холодильного и перерабатывающего оборудования для перерабатывающих цехов;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субсидирование части затрат за модернизацию (реконструкцию) и капитальный ремонт животноводческих помещений, производственных помещений по переработке сельскохозяйственной и рыбной продукции (в т.ч. пищеблоков, столовых);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возмещение части затрат сельскохозяйственным товаропроизводителям за содержание маточного поголовья сельскохозяйственных животных;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- возмещение части затрат, связанных с участием в выставках (ярмарках), конкурсах сельскохозяйственной продукции.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meteleva\Desktop\NCG-CIcoZcMmu0U61GKGgB5EAp4850AMrvTW-qohRmkpiffhmqTCBBeSs5xqeqcErmIt533t..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149080"/>
            <a:ext cx="2088232" cy="20882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«Современная транспортная система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938" name="Picture 2" descr="https://sun9-48.userapi.com/impg/8b1IGDvWwinFvK5MqC1BieJ8dln5FW8d9f4ESw/IgOPyNF2nI8.jpg?size=1280x960&amp;quality=96&amp;sign=dea8713c620c68e9fa3b6bf7235ba6a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1772816"/>
            <a:ext cx="2494923" cy="187119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9939" name="Picture 3" descr="C:\Users\meteleva\Desktop\Презентация по программам\kbua9VSf1m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92896"/>
            <a:ext cx="2479246" cy="1697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9941" name="Picture 5" descr="https://sun9-8.userapi.com/impg/v0_1W81dWjMFcL0WNIEG9mBBYAlWPOkNOG6diw/g0IOTZYeKgM.jpg?size=756x756&amp;quality=96&amp;sign=fb9b7f5da151d7257dc46fe9170ee34f&amp;c_uniq_tag=9Lc3gE5yVsDsVhDAFObAz5bbT-9UIbT40l8Q4KyQTd8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09120"/>
            <a:ext cx="1872308" cy="18723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9943" name="Picture 7" descr="https://sun9-31.userapi.com/impg/l-gTOKAwjN-v8jUGDkCWCP4CQ_uxGYq8yhyksw/sFLj60Yb2zo.jpg?size=756x756&amp;quality=95&amp;sign=9c43bd65bbb9c9a490815b820fcafa9a&amp;c_uniq_tag=f1rWQVZ5Tt5DYw7GR1LnUL300dPSzGF-k1ZyF3wTON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4797152"/>
            <a:ext cx="1584276" cy="158427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11560" y="1196752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50" dirty="0">
                <a:latin typeface="Times New Roman" pitchFamily="18" charset="0"/>
                <a:cs typeface="Times New Roman" pitchFamily="18" charset="0"/>
              </a:rPr>
              <a:t>Проведение мероприятий по строительству и ремонту автодорог.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43808" y="148478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Протяженность автомобильных дорог общего пользования на территории района составляет 326,9 км, в том числе автомобильные дороги общего пользования с твердым покрытием – 159,4 км.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206084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Протяженность дорог, отвечающих нормативным требованиям – 299,3 км.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2420888"/>
            <a:ext cx="29523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целях сокращения показателя протяженности автомобильных дорог, не отвечающих нормативным требованиям, в отчетном периоде 2023 года выполнены работы по текущему ремонту автомобильных дорог общего пользования местного значения протяженностью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8,798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км.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51720" y="429309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Перевозка пассажиров воздушным, речным, автомобильным транспортом.</a:t>
            </a:r>
          </a:p>
        </p:txBody>
      </p:sp>
      <p:sp>
        <p:nvSpPr>
          <p:cNvPr id="13314" name="AutoShape 2" descr="Расписание движения судна на воздушной подушке - Объявления - Администрация  сельского поселения Шеркалы - Органы местного самоуправления муниципального  образования «Сельское поселение Шеркалы» - Структура - Органы местного  самоуправления и учреждени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Расписание движения судна на воздушной подушке - Объявления - Администрация  сельского поселения Шеркалы - Органы местного самоуправления муниципального  образования «Сельское поселение Шеркалы» - Структура - Органы местного  самоуправления и учреждени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Расписание движения судна на воздушной подушке - Объявления - Администрация  сельского поселения Шеркалы - Органы местного самоуправления муниципального  образования «Сельское поселение Шеркалы» - Структура - Органы местного  самоуправления и учреждения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9" name="Picture 7" descr="C:\Users\meteleva\Desktop\Презентация по программам\Sudno-na-vozdushnoy-podushk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941168"/>
            <a:ext cx="1850438" cy="122413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21" name="Picture 9" descr="https://oktregion.ru/upload/iblock/bd2/9svcl8wwm0gjv500o1nsydskvoanm5wl/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861048"/>
            <a:ext cx="1746851" cy="232913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«Безопасность жизнедеятельности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6868" name="Picture 4" descr="https://sun9-27.userapi.com/impg/5BuFb-CA60-UTc4ZPhgVlOHW7dJS8oVXA5XC6w/yFRcuBvBrBM.jpg?size=800x501&amp;quality=96&amp;sign=735b7e3a551ab226dc1a7a5d778a16c3&amp;c_uniq_tag=Nl8cjFLl1PM2Zpd4Uqr7_M63UsjheaPuVk5MxZYf82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97152"/>
            <a:ext cx="2790721" cy="174768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6870" name="Picture 6" descr="https://sun9-41.userapi.com/impg/jVDGqHU1UfHH8VJtd9NwR29n4RD-8HxVoddb6g/iOgt5i0FY94.jpg?size=756x756&amp;quality=96&amp;sign=e360b499660575af6ee77184b2183ef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420888"/>
            <a:ext cx="2160340" cy="21603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940152" y="1484784"/>
            <a:ext cx="27815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Прошли обучение 9 специалистов ГО и РСЧС.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148478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Приобретена информационная продукция по вопросам обеспечения безопасности жизнедеятельности.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916832"/>
            <a:ext cx="39604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Приобретение продукции для пополнения резерва материальных ресурсов (запасов) Октябрьского района и городских поселений района для предупреждения и ликвидации чрезвычайных ситуаций.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20072" y="2636912"/>
            <a:ext cx="36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Выполнение инженерно-технических мероприятий по содержанию дамбы обвалования в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Приобье. </a:t>
            </a:r>
          </a:p>
        </p:txBody>
      </p:sp>
      <p:pic>
        <p:nvPicPr>
          <p:cNvPr id="10242" name="Picture 2" descr="Строительство дамбы в Приобье близится к завершению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3068960"/>
            <a:ext cx="2110880" cy="15831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95536" y="2204864"/>
            <a:ext cx="24913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Обновлены 4 противопожарных разрыва.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283968" y="594928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Приобретено 12 комплектов форменной одежды для сотрудников ЕДДС Октябрьского района.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87824" y="3645024"/>
            <a:ext cx="3312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Обеспечено 100 мест проживания многодетных, малообеспеченных, социально неадаптированных и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маломобильных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граждан оснащены автономными дымовыми пожарными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извещателями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с GSM-модулем. </a:t>
            </a:r>
          </a:p>
        </p:txBody>
      </p:sp>
      <p:pic>
        <p:nvPicPr>
          <p:cNvPr id="9218" name="Picture 2" descr="ЕДДС Октябрьского района информиру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348880"/>
            <a:ext cx="1296144" cy="9721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220" name="Picture 4" descr="ЕДДС Октябрьского района информирует | 06.10.2021 | Октябрьское - БезФормата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4509120"/>
            <a:ext cx="1856443" cy="12840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«Осуществление поселком городского типа Октябрьское функций административного центра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700808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рамках реализации мероприятия «Обеспечение и организация мероприятий по благоустройству улиц, тротуаров, сохранение объектов внешнего благоустройства (зеленое хозяйство), содержание, ремонт объектов уличного освещения»:</a:t>
            </a:r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1043608" y="2420888"/>
            <a:ext cx="360040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1520" y="3140968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Приобретены саженцы цветов в количестве 750 шт.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059832" y="2420888"/>
            <a:ext cx="28803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1800" y="3140968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Приобретены и заменены фонари светодиодных для уличного освещения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267744" y="2636912"/>
            <a:ext cx="0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1560" y="465313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Выполнение работ по устройству покрытия для корта  и обустройству спортивной площадки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1772816"/>
            <a:ext cx="33123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рамках реализации мероприятия «Обеспечение дополнительных мер безопасности на автомобильных дорогах административного центра»:</a:t>
            </a:r>
          </a:p>
        </p:txBody>
      </p:sp>
      <p:cxnSp>
        <p:nvCxnSpPr>
          <p:cNvPr id="22" name="Прямая со стрелкой 21"/>
          <p:cNvCxnSpPr>
            <a:stCxn id="20" idx="2"/>
          </p:cNvCxnSpPr>
          <p:nvPr/>
        </p:nvCxnSpPr>
        <p:spPr>
          <a:xfrm>
            <a:off x="7164288" y="2326814"/>
            <a:ext cx="0" cy="6701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796136" y="3068960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Проведены работы по ремонту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внутрипоселковых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дорог.</a:t>
            </a:r>
          </a:p>
        </p:txBody>
      </p:sp>
      <p:pic>
        <p:nvPicPr>
          <p:cNvPr id="9220" name="Picture 4" descr="Семена бархатцы Сказки на грядке 25178 1 уп. - купить в Москве, цены на  Мегамарк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573016"/>
            <a:ext cx="969965" cy="8390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194" name="Picture 2" descr="https://oktregion.ru/upload/iblock/c17/80a4f09a7727fed373bc32c2f24cbbec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717032"/>
            <a:ext cx="1252980" cy="8367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195" name="Picture 3" descr="C:\Users\meteleva\Desktop\Презентация по программам\спортивная площадка Октябрьско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157192"/>
            <a:ext cx="2016224" cy="13720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7" name="Picture 5" descr="В Октябрьском районе Югры ремонтируют внутрипоселковые дороги - Новостной  портал UGRA-NEWS.R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933056"/>
            <a:ext cx="4160462" cy="187220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информационного общества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7544" y="1772816"/>
            <a:ext cx="37444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«Осуществление муниципальных закупок на опубликование муниципальных правовых актов органов местного самоуправления и информации о деятельности органов местного самоуправления»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2924944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газете Новости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Югры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опубликовано нормативных муниципальных правовых актов органов местного самоуправления и информации о деятельности органов местного самоуправления в количестве 102 страниц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2915816" y="2564904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004048" y="1844824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«Предоставление информационных услуг населению Октябрьского района»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6228184" y="2420888"/>
            <a:ext cx="288032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932040" y="2708920"/>
            <a:ext cx="23762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Опубликовано 9460 единиц актуальной, качественной и достоверной информацией о деятельности органов муниципальной власти и социально-экономическом развитии Октябрьского района, в виде публикаций в электронной газете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9712" y="465313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рамках реализации мероприятия «Развитие электронного правительства, формирование и сопровождение информационных ресурсов и систем, обеспечение доступа к ним»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3419872" y="5517232"/>
            <a:ext cx="36004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835696" y="587727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Оказание услуг по технической поддержке  Программного обеспечения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ViPNet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Client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46" name="AutoShape 2" descr="Временно не работает: Газета Новости Югры, редакция сми, Ханты-Мансийск,  улица Мира, 46 — Яндекс Карт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 descr="C:\Users\meteleva\Desktop\Презентация по программам\Без названия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1860072" cy="11740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8" name="Picture 4" descr="C:\Users\meteleva\Desktop\Презентация по программам\Без названия 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941168"/>
            <a:ext cx="1499922" cy="115423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149" name="Picture 5" descr="C:\Users\meteleva\Desktop\Презентация по программам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2348880"/>
            <a:ext cx="1246867" cy="200062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муниципальной собственностью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0" name="Picture 2" descr="https://sun9-67.userapi.com/impg/i43EKFOMSnGr_Q3KXlyl1Q2UmHXYzXh-m5IODw/AafFdOoKiv8.jpg?size=756x756&amp;quality=96&amp;sign=7424f626fd145638f8a33ab797a7fafd&amp;c_uniq_tag=lina4CgdQ1oZ_jRzBEZ5sON5ORp24zduQFTn7F1DO1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581128"/>
            <a:ext cx="1800300" cy="18003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467544" y="1484784"/>
            <a:ext cx="3672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Выполнение работ, услуг, по управлению и распоряжению муниципальным имуществом:</a:t>
            </a:r>
          </a:p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оказание услуг видеонаблюдения; услуги по поставке энергоснабжение; услуги по поставке тепловой энергии; услуги по содержанию и обслуживанию пожарной сигнализации;  услуги по подготовке технических планов объектов муниципальной собственности, постановке на кадастровый учет; оценка рыночной стоимости права аренды недвижимого имущества.</a:t>
            </a:r>
          </a:p>
          <a:p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755576" y="4149080"/>
            <a:ext cx="28083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Управление и распоряжение земельными ресурсами (выполнение работ в отношении земельных участков: по межеванию, изготовлению технических планов, постановке на кадастровый учет, оценке земельных участков, оценке права аренды земельных участков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24128" y="1556792"/>
            <a:ext cx="3096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Выполнение работ по капитальному ремонту фасада здания администрации, ремонт крыши здания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водобашни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п.Карымкары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6136" y="4149080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Проведение работ по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аккарицидной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, дезинсекционной (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ларвицидной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) обработке, барьерной дератизации</a:t>
            </a:r>
          </a:p>
        </p:txBody>
      </p:sp>
      <p:pic>
        <p:nvPicPr>
          <p:cNvPr id="5128" name="Picture 8" descr="C:\Users\meteleva\Desktop\Презентация по программам\Administrats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2348880"/>
            <a:ext cx="1529910" cy="105330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29" name="Picture 9" descr="C:\Users\meteleva\Desktop\Презентация по программам\Без названия (5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5445224"/>
            <a:ext cx="2430269" cy="6480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30" name="Picture 10" descr="C:\Users\meteleva\Desktop\Презентация по программам\Без названия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56792"/>
            <a:ext cx="1071563" cy="107156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31" name="Picture 11" descr="C:\Users\meteleva\Desktop\Презентация по программам\images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5373216"/>
            <a:ext cx="2484020" cy="118834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32" name="Picture 12" descr="C:\Users\meteleva\Desktop\Презентация по программам\Без названия (3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3501008"/>
            <a:ext cx="1512168" cy="94244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33" name="Picture 13" descr="C:\Users\meteleva\Desktop\Презентация по программам\Без названия (6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3808" y="2924944"/>
            <a:ext cx="965128" cy="8751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134" name="Picture 14" descr="C:\Users\meteleva\Desktop\Презентация по программам\Без названия (7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2996952"/>
            <a:ext cx="1584299" cy="1111374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«Реализация государственной национальной политики и профилактика экстремизма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7" name="Picture 1" descr="C:\Users\meteleva\Desktop\Презентация по программам\HXJThzpU2N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885719"/>
            <a:ext cx="2494923" cy="187119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412776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Проведены творческие мероприятия в рамках научно-практической конференции «III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Айпинские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чтения»</a:t>
            </a:r>
          </a:p>
        </p:txBody>
      </p:sp>
      <p:pic>
        <p:nvPicPr>
          <p:cNvPr id="4098" name="Picture 2" descr="C:\Users\meteleva\Desktop\Презентация по программам\сабанту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7686" y="4293096"/>
            <a:ext cx="1872308" cy="187230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CE0B499-65E0-4AC0-AD7D-BA757CEFE618}"/>
              </a:ext>
            </a:extLst>
          </p:cNvPr>
          <p:cNvSpPr txBox="1"/>
          <p:nvPr/>
        </p:nvSpPr>
        <p:spPr>
          <a:xfrm>
            <a:off x="5508104" y="3573016"/>
            <a:ext cx="33843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и проведение  этнокультурных мероприятий: Татаро-башкирский национальный праздник «Сабантуй - мост дружбы», фестивали «Город мастеров».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532071A-18AC-49CC-9974-CF83A8253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83031"/>
            <a:ext cx="1872309" cy="231246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1D925A8A-4739-43D3-9674-236992866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1724" y="4799451"/>
            <a:ext cx="2022925" cy="202292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F52504-9990-447A-B580-AA215A737D8E}"/>
              </a:ext>
            </a:extLst>
          </p:cNvPr>
          <p:cNvSpPr txBox="1"/>
          <p:nvPr/>
        </p:nvSpPr>
        <p:spPr>
          <a:xfrm>
            <a:off x="790921" y="3862209"/>
            <a:ext cx="38179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мероприятий направленных на распространение и укрепление межкультурного диалога через проведение соревнований, фестивалей, акций, конкурсов, круглых столов: районный конкурс-конференция «Моя Отчизна», районный фестиваль «Творчество народов Югры».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D6DDA9CA-92B0-493E-B139-231AE14E3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861" y="4808459"/>
            <a:ext cx="2548518" cy="179528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1467D620-1505-4E84-83DA-538AF566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7415" y="2152655"/>
            <a:ext cx="2971822" cy="1337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75E4E8F-29FE-4DF3-AACF-3DFEDD3D3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8969"/>
            <a:ext cx="960308" cy="213401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814724-B6B2-48D5-9AFC-737BD891F14E}"/>
              </a:ext>
            </a:extLst>
          </p:cNvPr>
          <p:cNvSpPr txBox="1"/>
          <p:nvPr/>
        </p:nvSpPr>
        <p:spPr>
          <a:xfrm>
            <a:off x="5052154" y="1290881"/>
            <a:ext cx="3624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рамках мероприятия по укреплению единства и духовной общности народов на безе библиотек Октябрьского района проводились: литературные гостиные «В кольце золотых куполов», «Строки, опаленные войной» международная акция «Читаем детям о войне».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терроризма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F29C871-E293-4851-A859-DE627CAE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7763" y="5013176"/>
            <a:ext cx="3164292" cy="145854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EA43C969-6F88-49C4-A4AD-4DB9CB65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4990" y="4693621"/>
            <a:ext cx="1916832" cy="191683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4AA199-B190-4336-A3B5-F6D2B63C38A2}"/>
              </a:ext>
            </a:extLst>
          </p:cNvPr>
          <p:cNvSpPr txBox="1"/>
          <p:nvPr/>
        </p:nvSpPr>
        <p:spPr>
          <a:xfrm>
            <a:off x="5499412" y="4137746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мероприятий среди детей и молодежи на профилактику терроризма (акции, конкурсы, круглые столы, выставки, флешмобы), «скажи терроризму – Нет», «Дети за мир», «Терроризм, как не стать жертвой»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323696-30D4-4289-B7EF-852B254F350C}"/>
              </a:ext>
            </a:extLst>
          </p:cNvPr>
          <p:cNvSpPr txBox="1"/>
          <p:nvPr/>
        </p:nvSpPr>
        <p:spPr>
          <a:xfrm>
            <a:off x="173981" y="4203647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баннеров. Изготовление мобильных стендов.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650D2E-AB09-455E-B6D5-208F8BEE876E}"/>
              </a:ext>
            </a:extLst>
          </p:cNvPr>
          <p:cNvSpPr txBox="1"/>
          <p:nvPr/>
        </p:nvSpPr>
        <p:spPr>
          <a:xfrm>
            <a:off x="4644008" y="1156293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районного конкурса творческих работ «Мы против террора!»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D76F1115-67FB-47D2-B85B-E54BF1BF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070" y="1493337"/>
            <a:ext cx="2329080" cy="232908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BBCEC1D4-A48C-4C09-BA45-4E38A64A8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59439"/>
            <a:ext cx="3575966" cy="201396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02D0235C-BA94-4BAD-A83D-6C550FF7E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580" y="4137746"/>
            <a:ext cx="2320144" cy="232014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87BD1F-7B9B-4761-BE16-4D358EE03E7B}"/>
              </a:ext>
            </a:extLst>
          </p:cNvPr>
          <p:cNvSpPr txBox="1"/>
          <p:nvPr/>
        </p:nvSpPr>
        <p:spPr>
          <a:xfrm>
            <a:off x="211305" y="1039801"/>
            <a:ext cx="18900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видеонаблюдения в МАДОУ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пгт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Приобье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«Радуга», «Приобскую среднюю общеобразовательную школу»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пгт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Приобье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МБУК «КИЦ» 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пгт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Октябрьское, кнопки экстренного вызова, систем охранной сигнализации экстренного оповещения в целях повышения уровня антитеррористической защищенности муниципальных объектов МБУК «</a:t>
            </a:r>
            <a:r>
              <a:rPr lang="ru-RU" sz="1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Межпоселенческая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библиотека Октябрьского района».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7776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гражданского общества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E07D809-20C1-4DDE-B415-29966980C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3727" y="4608912"/>
            <a:ext cx="1621258" cy="144111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B7EB4D-78EF-4E63-A822-D87DB0A8BF8C}"/>
              </a:ext>
            </a:extLst>
          </p:cNvPr>
          <p:cNvSpPr txBox="1"/>
          <p:nvPr/>
        </p:nvSpPr>
        <p:spPr>
          <a:xfrm>
            <a:off x="6147938" y="4011494"/>
            <a:ext cx="29960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конкурса на предоставление НКО грантов главы Октябрьского района на развитие гражданского общества по 6 номинациям. 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D8106B80-9E4C-4B8D-ABAF-4C57596B0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88840"/>
            <a:ext cx="2743200" cy="16668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A52A783-4051-44D0-86B3-8A226C1B3547}"/>
              </a:ext>
            </a:extLst>
          </p:cNvPr>
          <p:cNvSpPr txBox="1"/>
          <p:nvPr/>
        </p:nvSpPr>
        <p:spPr>
          <a:xfrm>
            <a:off x="5211834" y="1566329"/>
            <a:ext cx="3932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и проведение  I</a:t>
            </a:r>
            <a:r>
              <a:rPr lang="en-US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ru-RU" sz="1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муниципального Форума гражданских инициатив Октябрьского района. </a:t>
            </a:r>
            <a:endParaRPr lang="ru-RU" sz="1000" dirty="0"/>
          </a:p>
        </p:txBody>
      </p:sp>
      <p:pic>
        <p:nvPicPr>
          <p:cNvPr id="3078" name="Picture 6" descr="В Перегребном продолжается реализация инициативного проекта ...">
            <a:extLst>
              <a:ext uri="{FF2B5EF4-FFF2-40B4-BE49-F238E27FC236}">
                <a16:creationId xmlns:a16="http://schemas.microsoft.com/office/drawing/2014/main" xmlns="" id="{52C0F00D-4B54-40DE-BD38-C6AD5A4F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725144"/>
            <a:ext cx="1849383" cy="185454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👍Оснащение воздухоопорного сооружения многофункционального спортивного зала  в селе Шеркалы вышло на финишную прямую - Новости - Администрация сельского  поселения Шеркалы - Органы местного самоуправления муниципального  образования «Сельское поселение ...">
            <a:extLst>
              <a:ext uri="{FF2B5EF4-FFF2-40B4-BE49-F238E27FC236}">
                <a16:creationId xmlns:a16="http://schemas.microsoft.com/office/drawing/2014/main" xmlns="" id="{8E0B18C8-B6A0-4D72-872A-07FEBE719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38" y="2521690"/>
            <a:ext cx="2173307" cy="16263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2B922692-0D49-40CF-8C37-9FE944065810}"/>
              </a:ext>
            </a:extLst>
          </p:cNvPr>
          <p:cNvSpPr/>
          <p:nvPr/>
        </p:nvSpPr>
        <p:spPr>
          <a:xfrm>
            <a:off x="441558" y="1391169"/>
            <a:ext cx="4130442" cy="6463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Проекты - победители регионального конкурса инициативных проектов ХМАО – Югры</a:t>
            </a:r>
            <a:endParaRPr lang="ru-RU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41FF8C7-574C-4F2F-B4A0-1E351DEA118D}"/>
              </a:ext>
            </a:extLst>
          </p:cNvPr>
          <p:cNvSpPr txBox="1"/>
          <p:nvPr/>
        </p:nvSpPr>
        <p:spPr>
          <a:xfrm>
            <a:off x="3131840" y="4221088"/>
            <a:ext cx="2996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гп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Талинка – </a:t>
            </a: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Хоккейный 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корт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398A3948-7A86-4014-8FA0-9FF3B4EB0F36}"/>
              </a:ext>
            </a:extLst>
          </p:cNvPr>
          <p:cNvCxnSpPr/>
          <p:nvPr/>
        </p:nvCxnSpPr>
        <p:spPr>
          <a:xfrm>
            <a:off x="3042394" y="2069164"/>
            <a:ext cx="504056" cy="3691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3AD05A6-CD3B-49DC-A207-F4F87FD5A320}"/>
              </a:ext>
            </a:extLst>
          </p:cNvPr>
          <p:cNvSpPr txBox="1"/>
          <p:nvPr/>
        </p:nvSpPr>
        <p:spPr>
          <a:xfrm>
            <a:off x="4139952" y="5336317"/>
            <a:ext cx="2327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с.п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Перегребное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«Крытый хоккейный корт холодного исполнения «Стальная тентовая конструкция»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F7532234-4CF6-436D-9155-8185DC51BAFE}"/>
              </a:ext>
            </a:extLst>
          </p:cNvPr>
          <p:cNvCxnSpPr>
            <a:cxnSpLocks/>
          </p:cNvCxnSpPr>
          <p:nvPr/>
        </p:nvCxnSpPr>
        <p:spPr>
          <a:xfrm flipH="1">
            <a:off x="1254899" y="2069659"/>
            <a:ext cx="375252" cy="4644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F00E1DA1-A8EF-439F-B6C6-7EFA7D614066}"/>
              </a:ext>
            </a:extLst>
          </p:cNvPr>
          <p:cNvCxnSpPr>
            <a:stCxn id="6" idx="2"/>
          </p:cNvCxnSpPr>
          <p:nvPr/>
        </p:nvCxnSpPr>
        <p:spPr>
          <a:xfrm>
            <a:off x="2506779" y="2037500"/>
            <a:ext cx="337029" cy="2687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A4CD09-FAA1-4401-915D-6D0A51904095}"/>
              </a:ext>
            </a:extLst>
          </p:cNvPr>
          <p:cNvSpPr txBox="1"/>
          <p:nvPr/>
        </p:nvSpPr>
        <p:spPr>
          <a:xfrm>
            <a:off x="91437" y="4288493"/>
            <a:ext cx="2048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с.п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Шеркалы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«Устройство ограждения модульного вспомогательного здания </a:t>
            </a:r>
            <a:r>
              <a:rPr lang="ru-RU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воздухоопорного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сооружения многофункционального спортивного зала с его комплектованием» (III этап)»</a:t>
            </a:r>
            <a:endParaRPr lang="ru-RU" sz="1200" dirty="0"/>
          </a:p>
        </p:txBody>
      </p:sp>
      <p:pic>
        <p:nvPicPr>
          <p:cNvPr id="2050" name="Picture 2" descr="\\172.16.7.72\economs\ОТДЕЛ АНАЛИЗА и ПРОГНОЗИРОВАНИЯ\ОТЧЕТ ГЛАВЫ\Отчет за 2023 год\Фото\Иниц.бюджетирование\Хоккейный корт Талинка\ЦУР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2492896"/>
            <a:ext cx="1656185" cy="166079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259632" y="1916832"/>
          <a:ext cx="698477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188640"/>
            <a:ext cx="78488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целях реализации программно-целевого метода бюджетного планирования на территории Октябрьского района реализовывались 22 муниципальные программы Октябрьского района с плановым объемом финансирования на 2023 год за счет всех источников в сумме 6 246,0 млн. руб.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Общий объем финансовых средств за 2023 год, освоенных в целях реализации программ составил  5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848,8 млн. руб. или 93,6% от плановой суммы, в том числе: 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федеральный бюджет – 76,0</a:t>
            </a:r>
            <a:r>
              <a:rPr 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млн. руб.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(100% к плану)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бюджет автономного округа – 3 746,2 млн. руб.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(95,4% к плану);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местный бюджет – 2 026,63 млн. руб. </a:t>
            </a:r>
            <a:r>
              <a:rPr lang="ru-RU" sz="1200" i="1" dirty="0">
                <a:latin typeface="Times New Roman" pitchFamily="18" charset="0"/>
                <a:cs typeface="Times New Roman" pitchFamily="18" charset="0"/>
              </a:rPr>
              <a:t>(90,3%  к плану).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332656"/>
            <a:ext cx="782563" cy="9993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332656"/>
            <a:ext cx="782563" cy="9993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Октябрьского района в 2023 году за счет всех источников финансирования в сравнении с исполнением за 2022 год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83568" y="1988840"/>
          <a:ext cx="763284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Результативность муниципальных программ в 2023 году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23528" y="908720"/>
          <a:ext cx="856895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188640"/>
            <a:ext cx="613402" cy="783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Результативность муниципальных программ в 2023 году</a:t>
            </a: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467544" y="1052736"/>
          <a:ext cx="828092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Оценка эффективности муниципальных программ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764704"/>
            <a:ext cx="777686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По результатам оценки эффективности муниципальных программ Октябрьского района за 2023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год:</a:t>
            </a:r>
          </a:p>
          <a:p>
            <a:pPr algn="ctr"/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12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них признаны эффективными,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умеренно </a:t>
            </a: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эффективными и 1 - удовлетворительной.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3927939525"/>
              </p:ext>
            </p:extLst>
          </p:nvPr>
        </p:nvGraphicFramePr>
        <p:xfrm>
          <a:off x="5004048" y="3140968"/>
          <a:ext cx="3960440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179512" y="1700808"/>
          <a:ext cx="4608512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meteleva\Desktop\Макеты нац.проектов\Образова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0574"/>
            <a:ext cx="1584176" cy="134682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1835696" y="188640"/>
            <a:ext cx="6192688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4" descr="\\172.16.7.72\economs\ОТДЕЛ АНАЛИЗА и ПРОГНОЗИРОВАНИЯ\ОТЧЕТ ГЛАВЫ\Отчет за 2023 год\Фото\Приобье школа\PB-jk1wdCf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1944216" cy="14581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BD1D45-FB3B-23D4-9703-AE499DBA17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26261"/>
          <a:stretch/>
        </p:blipFill>
        <p:spPr>
          <a:xfrm>
            <a:off x="6732240" y="3284984"/>
            <a:ext cx="2300758" cy="12961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Овальная выноска 8"/>
          <p:cNvSpPr/>
          <p:nvPr/>
        </p:nvSpPr>
        <p:spPr>
          <a:xfrm>
            <a:off x="5652120" y="1196752"/>
            <a:ext cx="3312368" cy="1872208"/>
          </a:xfrm>
          <a:prstGeom prst="wedgeEllipse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Продолжаются работы по строительству Приобской СОШ и реконструкции здания МКОУ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Малоатлымская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СОШ» под комплекс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школа-детский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сад. Планируемый срок ввода объектов в эксплуатацию 2024г.</a:t>
            </a:r>
          </a:p>
        </p:txBody>
      </p:sp>
      <p:pic>
        <p:nvPicPr>
          <p:cNvPr id="10" name="Picture 5" descr="\\172.16.7.72\economs\ОТДЕЛ АНАЛИЗА и ПРОГНОЗИРОВАНИЯ\ОТЧЕТ ГЛАВЫ\Отчет за 2023 год\Фото\Точка роста\Октябрьское и Сергино\jv7z8NgbyC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5085184"/>
            <a:ext cx="2232248" cy="16013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Выноска-облако 12"/>
          <p:cNvSpPr/>
          <p:nvPr/>
        </p:nvSpPr>
        <p:spPr>
          <a:xfrm>
            <a:off x="251520" y="3717032"/>
            <a:ext cx="2664296" cy="1296144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Открыты новые центры «Точка Роста» еще в двух образовательных учреждениях Октябрьского района</a:t>
            </a:r>
            <a:endParaRPr lang="ru-RU" sz="1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1412776"/>
            <a:ext cx="46805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отчетном периоде достигнуты следующие результаты: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Профильным обучением охвачено 250 обучающихся 10, 11 классов. 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1531 обучающихся охвачено основными и дополнительными общеобразовательными программами цифрового, естественнонаучного и гуманитарного профилей в Центрах образования цифрового и гуманитарного профилей «Точка роста» на базе 9 общеобразовательных организаций, что составляет 50% от общего количества общеобразовательных организаций. 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88% детей от 5 до 18 лет,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охвачено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дополнительным образованием.</a:t>
            </a:r>
          </a:p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15,9% детей деятельностью региональных центров выявления, поддержки и развития способностей и талантов у детей и молодежи, технопарков «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» и центров «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IТ-куб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843808" y="4797152"/>
            <a:ext cx="6120680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57 % обучающихся по образовательным программам основного и среднего общего образования, охваченных мероприятиями, направленными на раннюю профессиональную ориентацию, в том числе в рамках программы «Билет в будущее».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87,7% педагогических работников, использующих сервисы федеральной информационно-сервисной платформы цифровой образовательной.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44,4% образовательных организаций, использующих сервисы федеральной информационно-сервисной платформы цифровой образовательной среды при реализации программ основного общего образования.</a:t>
            </a:r>
          </a:p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Создана муниципальная единая информационная база участников волонтерских (добровольческих) и других общественных объединений. Постоянно осуществляется регистрация участников в качестве добровольцев в системе «ЕИС «Добровольцы РФ».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301208"/>
            <a:ext cx="1440160" cy="1400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655168" y="260648"/>
            <a:ext cx="62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Октябрьский район»</a:t>
            </a: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260648"/>
            <a:ext cx="735701" cy="939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Рисунок 3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749597" cy="14127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2" descr="\\172.16.7.72\economs\ОТДЕЛ АНАЛИЗА и ПРОГНОЗИРОВАНИЯ\ОТЧЕТ ГЛАВЫ\Отчет за 2023 год\Фото\нац.проект Культура\нацпроект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653136"/>
            <a:ext cx="1647421" cy="18756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3" descr="\\172.16.7.72\economs\ОТДЕЛ АНАЛИЗА и ПРОГНОЗИРОВАНИЯ\ОТЧЕТ ГЛАВЫ\Отчет за 2023 год\Фото\нац.проект Культура\K0bWq7ogz0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4797152"/>
            <a:ext cx="1475148" cy="19668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4" descr="\\172.16.7.72\economs\ОТДЕЛ АНАЛИЗА и ПРОГНОЗИРОВАНИЯ\ОТЧЕТ ГЛАВЫ\Отчет за 2023 год\Фото\нац.проект Культура\XvW9Ef0O2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268760"/>
            <a:ext cx="1512168" cy="201622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6228184" y="3212976"/>
            <a:ext cx="26642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По региональному проекту </a:t>
            </a:r>
            <a:r>
              <a:rPr lang="ru-RU" sz="1100" b="1" i="1" dirty="0">
                <a:latin typeface="Times New Roman" pitchFamily="18" charset="0"/>
                <a:cs typeface="Times New Roman" pitchFamily="18" charset="0"/>
              </a:rPr>
              <a:t>«Культурная среда»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2023 году для двух школ искусств Октябрьского района (МБУ ДО «Районная детская школа искусств», МБУ ДО «Детская школа искусств»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. Талинка) приобретены музыкальные инструменты, оборудование и учебная литература.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491880" y="4077072"/>
            <a:ext cx="20162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 2023 году в рамках реализации регионального проекта «Творческие люди» 5 специалистов учреждений культуры и дополнительного образования прошли обучение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15816" y="1412776"/>
            <a:ext cx="381642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За 2023 год библиотеками проведено 2899 культурно-просветительских мероприятий, направленных на поддержку и развитие чтения, патриотическое воспитание, здоровый образ жизни, экологическое просвещение, правовое просвещение,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медиаграмотность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, толерантность и формирование единого этнокультурного пространства, краеведение</a:t>
            </a:r>
          </a:p>
        </p:txBody>
      </p:sp>
      <p:pic>
        <p:nvPicPr>
          <p:cNvPr id="22533" name="Picture 5" descr="C:\Users\meteleva\Desktop\Примеры презентаций\Без названи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2564904"/>
            <a:ext cx="1874218" cy="14422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79512" y="3789040"/>
            <a:ext cx="28803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В отчетном периоде 2023 года базы отдыха Октябрьского района посетили 3 132 туриста.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Муниципальное бюджетное учреждение культуры «Культурно - информационный центр» и его филиал «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Шеркальский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этнографический музей» посетили 4 776 туристов и экскурсантов.</a:t>
            </a:r>
          </a:p>
          <a:p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Туристам и экскурсантам предлагается посетить экскурсионные маршруты «Октябрьское глазами туристов» и «Один день в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Шеркалах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 ходе которых они могут познакомиться с памятными и достопримечательными местами </a:t>
            </a:r>
            <a:r>
              <a:rPr lang="ru-RU" sz="10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. Октябрьское и с. Шеркалы</a:t>
            </a:r>
          </a:p>
          <a:p>
            <a:endParaRPr lang="ru-RU" dirty="0"/>
          </a:p>
        </p:txBody>
      </p:sp>
      <p:pic>
        <p:nvPicPr>
          <p:cNvPr id="1026" name="Picture 2" descr="C:\Users\meteleva\Desktop\IMG_684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772816"/>
            <a:ext cx="2592288" cy="172819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3616</TotalTime>
  <Words>3004</Words>
  <Application>Microsoft Office PowerPoint</Application>
  <PresentationFormat>Экран (4:3)</PresentationFormat>
  <Paragraphs>212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 Сводный доклад о ходе реализации  и оценки эффективности муниципальных программ Октябрьского района за 2023 год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Сводный доклад о ходе реализации  и оценки эффективности муниципальных программ Октябрьского района за 2023 год</dc:title>
  <dc:creator>meteleva</dc:creator>
  <cp:lastModifiedBy>meteleva</cp:lastModifiedBy>
  <cp:revision>318</cp:revision>
  <dcterms:created xsi:type="dcterms:W3CDTF">2023-09-25T09:39:30Z</dcterms:created>
  <dcterms:modified xsi:type="dcterms:W3CDTF">2024-03-26T05:43:29Z</dcterms:modified>
</cp:coreProperties>
</file>