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4"/>
  </p:notesMasterIdLst>
  <p:handoutMasterIdLst>
    <p:handoutMasterId r:id="rId15"/>
  </p:handoutMasterIdLst>
  <p:sldIdLst>
    <p:sldId id="2021" r:id="rId3"/>
    <p:sldId id="2011" r:id="rId4"/>
    <p:sldId id="2013" r:id="rId5"/>
    <p:sldId id="2015" r:id="rId6"/>
    <p:sldId id="2016" r:id="rId7"/>
    <p:sldId id="2024" r:id="rId8"/>
    <p:sldId id="2025" r:id="rId9"/>
    <p:sldId id="2026" r:id="rId10"/>
    <p:sldId id="2027" r:id="rId11"/>
    <p:sldId id="1580" r:id="rId12"/>
    <p:sldId id="2020" r:id="rId13"/>
  </p:sldIdLst>
  <p:sldSz cx="12192000" cy="6858000"/>
  <p:notesSz cx="6797675" cy="992822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lined-icons" panose="020B0604020202020204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Light" panose="020B0306030504020204" pitchFamily="34" charset="0"/>
      <p:regular r:id="rId27"/>
      <p:bold r:id="rId28"/>
      <p:italic r:id="rId29"/>
      <p:boldItalic r:id="rId30"/>
    </p:embeddedFont>
    <p:embeddedFont>
      <p:font typeface="Roboto Condensed" panose="02000000000000000000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ADA"/>
    <a:srgbClr val="00A6E6"/>
    <a:srgbClr val="0990FF"/>
    <a:srgbClr val="0064CB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114" d="100"/>
          <a:sy n="114" d="100"/>
        </p:scale>
        <p:origin x="462" y="102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34.png"/><Relationship Id="rId5" Type="http://schemas.openxmlformats.org/officeDocument/2006/relationships/image" Target="../media/image1.png"/><Relationship Id="rId10" Type="http://schemas.openxmlformats.org/officeDocument/2006/relationships/image" Target="../media/image33.svg"/><Relationship Id="rId4" Type="http://schemas.openxmlformats.org/officeDocument/2006/relationships/image" Target="../media/image29.sv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34.png"/><Relationship Id="rId5" Type="http://schemas.openxmlformats.org/officeDocument/2006/relationships/image" Target="../media/image1.png"/><Relationship Id="rId10" Type="http://schemas.openxmlformats.org/officeDocument/2006/relationships/image" Target="../media/image33.svg"/><Relationship Id="rId4" Type="http://schemas.openxmlformats.org/officeDocument/2006/relationships/image" Target="../media/image29.sv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34.png"/><Relationship Id="rId5" Type="http://schemas.openxmlformats.org/officeDocument/2006/relationships/image" Target="../media/image1.png"/><Relationship Id="rId10" Type="http://schemas.openxmlformats.org/officeDocument/2006/relationships/image" Target="../media/image33.svg"/><Relationship Id="rId4" Type="http://schemas.openxmlformats.org/officeDocument/2006/relationships/image" Target="../media/image29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34.png"/><Relationship Id="rId5" Type="http://schemas.openxmlformats.org/officeDocument/2006/relationships/image" Target="../media/image1.png"/><Relationship Id="rId10" Type="http://schemas.openxmlformats.org/officeDocument/2006/relationships/image" Target="../media/image33.svg"/><Relationship Id="rId4" Type="http://schemas.openxmlformats.org/officeDocument/2006/relationships/image" Target="../media/image29.sv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ОСНОВНЫЕ НОРМАТИВНЫЕ ДОКУМЕНТЫ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7388" y="1304764"/>
            <a:ext cx="104411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Федеральный закон от 14.07.2022 № 263-ФЗ «О внесении изменений в части первую и вторую Налогового кодекса Российской Федерации» (документ не вступил в силу, начало действия документа - 01.01.2023)</a:t>
            </a:r>
          </a:p>
          <a:p>
            <a:pPr lvl="0"/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/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Федеральный закон от 11.06.2022 № 162-ФЗ «О внесении изменений в статью 10 Федерального закона «О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году» </a:t>
            </a:r>
          </a:p>
          <a:p>
            <a:pPr lvl="0" algn="just"/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Федеральный закон от 04.11.2022 № 432-ФЗ «О внесении изменений в Бюджетный кодекс Российской Федерации и статью 10 Федерального закона «О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году»</a:t>
            </a:r>
          </a:p>
        </p:txBody>
      </p:sp>
    </p:spTree>
    <p:extLst>
      <p:ext uri="{BB962C8B-B14F-4D97-AF65-F5344CB8AC3E}">
        <p14:creationId xmlns:p14="http://schemas.microsoft.com/office/powerpoint/2010/main" val="2093990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9">
            <a:extLst>
              <a:ext uri="{FF2B5EF4-FFF2-40B4-BE49-F238E27FC236}">
                <a16:creationId xmlns:a16="http://schemas.microsoft.com/office/drawing/2014/main" id="{13C2BE18-D0F6-4775-AE63-171FFB5E6643}"/>
              </a:ext>
            </a:extLst>
          </p:cNvPr>
          <p:cNvSpPr/>
          <p:nvPr/>
        </p:nvSpPr>
        <p:spPr>
          <a:xfrm>
            <a:off x="6096000" y="904240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15">
            <a:extLst>
              <a:ext uri="{FF2B5EF4-FFF2-40B4-BE49-F238E27FC236}">
                <a16:creationId xmlns:a16="http://schemas.microsoft.com/office/drawing/2014/main" id="{314B5B0E-C9A0-40EC-86DD-F55D2A1F4706}"/>
              </a:ext>
            </a:extLst>
          </p:cNvPr>
          <p:cNvSpPr/>
          <p:nvPr/>
        </p:nvSpPr>
        <p:spPr>
          <a:xfrm>
            <a:off x="0" y="904240"/>
            <a:ext cx="6096000" cy="595376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3E0BF11-1534-4F37-AD4F-7D9A6DB3C619}"/>
              </a:ext>
            </a:extLst>
          </p:cNvPr>
          <p:cNvSpPr txBox="1"/>
          <p:nvPr/>
        </p:nvSpPr>
        <p:spPr>
          <a:xfrm>
            <a:off x="2119501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8E4C9D-2C5D-4BFD-BA06-CDFC4F481F1D}"/>
              </a:ext>
            </a:extLst>
          </p:cNvPr>
          <p:cNvSpPr txBox="1"/>
          <p:nvPr/>
        </p:nvSpPr>
        <p:spPr>
          <a:xfrm>
            <a:off x="6420036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sp>
        <p:nvSpPr>
          <p:cNvPr id="64" name="Прямоугольник 12">
            <a:extLst>
              <a:ext uri="{FF2B5EF4-FFF2-40B4-BE49-F238E27FC236}">
                <a16:creationId xmlns:a16="http://schemas.microsoft.com/office/drawing/2014/main" id="{764D1154-57DB-4C5D-8A49-DCBCBBF64BC3}"/>
              </a:ext>
            </a:extLst>
          </p:cNvPr>
          <p:cNvSpPr/>
          <p:nvPr/>
        </p:nvSpPr>
        <p:spPr>
          <a:xfrm>
            <a:off x="306385" y="1605781"/>
            <a:ext cx="2892184" cy="25391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платежей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межбюджетных транзакций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Невыясненные платежи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Каждый 15 платеж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с ошибкой</a:t>
            </a:r>
          </a:p>
        </p:txBody>
      </p:sp>
      <p:sp>
        <p:nvSpPr>
          <p:cNvPr id="65" name="Прямоугольник 12">
            <a:extLst>
              <a:ext uri="{FF2B5EF4-FFF2-40B4-BE49-F238E27FC236}">
                <a16:creationId xmlns:a16="http://schemas.microsoft.com/office/drawing/2014/main" id="{D0C431E2-163D-4400-84E6-911FF8D541CD}"/>
              </a:ext>
            </a:extLst>
          </p:cNvPr>
          <p:cNvSpPr/>
          <p:nvPr/>
        </p:nvSpPr>
        <p:spPr>
          <a:xfrm>
            <a:off x="9183328" y="1605781"/>
            <a:ext cx="2928136" cy="181588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Отсутствие технического долга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Начисление пени в целом 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по налогоплательщику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Исключение зачетов/ уточнений</a:t>
            </a:r>
          </a:p>
        </p:txBody>
      </p:sp>
      <p:sp>
        <p:nvSpPr>
          <p:cNvPr id="66" name="Прямоугольник: скругленные углы 21">
            <a:extLst>
              <a:ext uri="{FF2B5EF4-FFF2-40B4-BE49-F238E27FC236}">
                <a16:creationId xmlns:a16="http://schemas.microsoft.com/office/drawing/2014/main" id="{6789D4E2-3146-4389-9E7E-AE8E95089C56}"/>
              </a:ext>
            </a:extLst>
          </p:cNvPr>
          <p:cNvSpPr/>
          <p:nvPr/>
        </p:nvSpPr>
        <p:spPr>
          <a:xfrm>
            <a:off x="5884059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: скругленные углы 22">
            <a:extLst>
              <a:ext uri="{FF2B5EF4-FFF2-40B4-BE49-F238E27FC236}">
                <a16:creationId xmlns:a16="http://schemas.microsoft.com/office/drawing/2014/main" id="{2892309A-CA71-42A3-B792-769130420267}"/>
              </a:ext>
            </a:extLst>
          </p:cNvPr>
          <p:cNvSpPr/>
          <p:nvPr/>
        </p:nvSpPr>
        <p:spPr>
          <a:xfrm>
            <a:off x="3176024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D3E8B85-D826-4D76-BD70-6362A44AA319}"/>
              </a:ext>
            </a:extLst>
          </p:cNvPr>
          <p:cNvSpPr txBox="1"/>
          <p:nvPr/>
        </p:nvSpPr>
        <p:spPr>
          <a:xfrm>
            <a:off x="3387964" y="5768514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143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36B7C97-2A3A-4919-8A3D-E5CFC8A6EBB5}"/>
              </a:ext>
            </a:extLst>
          </p:cNvPr>
          <p:cNvSpPr txBox="1"/>
          <p:nvPr/>
        </p:nvSpPr>
        <p:spPr>
          <a:xfrm>
            <a:off x="3387964" y="6181563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фактов взысканий в год</a:t>
            </a:r>
          </a:p>
        </p:txBody>
      </p:sp>
      <p:sp>
        <p:nvSpPr>
          <p:cNvPr id="70" name="Прямоугольник 25">
            <a:extLst>
              <a:ext uri="{FF2B5EF4-FFF2-40B4-BE49-F238E27FC236}">
                <a16:creationId xmlns:a16="http://schemas.microsoft.com/office/drawing/2014/main" id="{2F418E16-512A-491F-B95B-F602B217C3AD}"/>
              </a:ext>
            </a:extLst>
          </p:cNvPr>
          <p:cNvSpPr/>
          <p:nvPr/>
        </p:nvSpPr>
        <p:spPr>
          <a:xfrm>
            <a:off x="6096000" y="5697252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CD1D34F-7CD7-4600-951E-6DE8ACBC9529}"/>
              </a:ext>
            </a:extLst>
          </p:cNvPr>
          <p:cNvSpPr txBox="1"/>
          <p:nvPr/>
        </p:nvSpPr>
        <p:spPr>
          <a:xfrm>
            <a:off x="6475293" y="571463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2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5221F96-FA49-40F9-BF83-8D8AF989F1BE}"/>
              </a:ext>
            </a:extLst>
          </p:cNvPr>
          <p:cNvSpPr txBox="1"/>
          <p:nvPr/>
        </p:nvSpPr>
        <p:spPr>
          <a:xfrm>
            <a:off x="6475293" y="612767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взысканий</a:t>
            </a:r>
          </a:p>
        </p:txBody>
      </p:sp>
      <p:cxnSp>
        <p:nvCxnSpPr>
          <p:cNvPr id="73" name="Прямая со стрелкой 29">
            <a:extLst>
              <a:ext uri="{FF2B5EF4-FFF2-40B4-BE49-F238E27FC236}">
                <a16:creationId xmlns:a16="http://schemas.microsoft.com/office/drawing/2014/main" id="{2E88CB18-B225-4EDD-B957-CF0036E8B853}"/>
              </a:ext>
            </a:extLst>
          </p:cNvPr>
          <p:cNvCxnSpPr>
            <a:cxnSpLocks/>
          </p:cNvCxnSpPr>
          <p:nvPr/>
        </p:nvCxnSpPr>
        <p:spPr>
          <a:xfrm flipV="1">
            <a:off x="5810865" y="6195010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31">
            <a:extLst>
              <a:ext uri="{FF2B5EF4-FFF2-40B4-BE49-F238E27FC236}">
                <a16:creationId xmlns:a16="http://schemas.microsoft.com/office/drawing/2014/main" id="{693BEE80-236A-48E0-8639-7B081B962889}"/>
              </a:ext>
            </a:extLst>
          </p:cNvPr>
          <p:cNvSpPr/>
          <p:nvPr/>
        </p:nvSpPr>
        <p:spPr>
          <a:xfrm>
            <a:off x="5884059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: скругленные углы 32">
            <a:extLst>
              <a:ext uri="{FF2B5EF4-FFF2-40B4-BE49-F238E27FC236}">
                <a16:creationId xmlns:a16="http://schemas.microsoft.com/office/drawing/2014/main" id="{CACFC796-5BCB-429B-B7A2-A5251CEAE0CF}"/>
              </a:ext>
            </a:extLst>
          </p:cNvPr>
          <p:cNvSpPr/>
          <p:nvPr/>
        </p:nvSpPr>
        <p:spPr>
          <a:xfrm>
            <a:off x="3176024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044B5F4-5EAC-4815-938F-40F923ECA5E1}"/>
              </a:ext>
            </a:extLst>
          </p:cNvPr>
          <p:cNvSpPr txBox="1"/>
          <p:nvPr/>
        </p:nvSpPr>
        <p:spPr>
          <a:xfrm>
            <a:off x="3387965" y="4670647"/>
            <a:ext cx="1447896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09748EB-83FD-464B-8831-6424C9326881}"/>
              </a:ext>
            </a:extLst>
          </p:cNvPr>
          <p:cNvSpPr txBox="1"/>
          <p:nvPr/>
        </p:nvSpPr>
        <p:spPr>
          <a:xfrm>
            <a:off x="3387964" y="5018255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лицевых счетов</a:t>
            </a:r>
          </a:p>
        </p:txBody>
      </p:sp>
      <p:sp>
        <p:nvSpPr>
          <p:cNvPr id="78" name="Прямоугольник 35">
            <a:extLst>
              <a:ext uri="{FF2B5EF4-FFF2-40B4-BE49-F238E27FC236}">
                <a16:creationId xmlns:a16="http://schemas.microsoft.com/office/drawing/2014/main" id="{88425982-57D8-4C72-A7FF-6BE5D66AAAED}"/>
              </a:ext>
            </a:extLst>
          </p:cNvPr>
          <p:cNvSpPr/>
          <p:nvPr/>
        </p:nvSpPr>
        <p:spPr>
          <a:xfrm>
            <a:off x="6096000" y="4674385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FB7AF7D-691C-40D0-9C97-529E6F8E7E69}"/>
              </a:ext>
            </a:extLst>
          </p:cNvPr>
          <p:cNvSpPr txBox="1"/>
          <p:nvPr/>
        </p:nvSpPr>
        <p:spPr>
          <a:xfrm>
            <a:off x="6475293" y="4691763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3,7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A7E5A9-28B2-460C-891F-EFF45D2C0BBF}"/>
              </a:ext>
            </a:extLst>
          </p:cNvPr>
          <p:cNvSpPr txBox="1"/>
          <p:nvPr/>
        </p:nvSpPr>
        <p:spPr>
          <a:xfrm>
            <a:off x="6475293" y="5104812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лицевых счетов</a:t>
            </a:r>
          </a:p>
        </p:txBody>
      </p:sp>
      <p:cxnSp>
        <p:nvCxnSpPr>
          <p:cNvPr id="81" name="Прямая со стрелкой 38">
            <a:extLst>
              <a:ext uri="{FF2B5EF4-FFF2-40B4-BE49-F238E27FC236}">
                <a16:creationId xmlns:a16="http://schemas.microsoft.com/office/drawing/2014/main" id="{0F62082E-9CC7-41D9-8CA3-9B2B5D4640D0}"/>
              </a:ext>
            </a:extLst>
          </p:cNvPr>
          <p:cNvCxnSpPr>
            <a:cxnSpLocks/>
          </p:cNvCxnSpPr>
          <p:nvPr/>
        </p:nvCxnSpPr>
        <p:spPr>
          <a:xfrm flipV="1">
            <a:off x="5810865" y="5172143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: скругленные углы 40">
            <a:extLst>
              <a:ext uri="{FF2B5EF4-FFF2-40B4-BE49-F238E27FC236}">
                <a16:creationId xmlns:a16="http://schemas.microsoft.com/office/drawing/2014/main" id="{5816923C-84B7-440A-94F0-BE9C42F67890}"/>
              </a:ext>
            </a:extLst>
          </p:cNvPr>
          <p:cNvSpPr/>
          <p:nvPr/>
        </p:nvSpPr>
        <p:spPr>
          <a:xfrm>
            <a:off x="5884059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: скругленные углы 41">
            <a:extLst>
              <a:ext uri="{FF2B5EF4-FFF2-40B4-BE49-F238E27FC236}">
                <a16:creationId xmlns:a16="http://schemas.microsoft.com/office/drawing/2014/main" id="{495DD041-FD26-4803-93D4-F3298BBF3CE6}"/>
              </a:ext>
            </a:extLst>
          </p:cNvPr>
          <p:cNvSpPr/>
          <p:nvPr/>
        </p:nvSpPr>
        <p:spPr>
          <a:xfrm>
            <a:off x="3176024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087CEAD-B9CA-4C19-B0E1-AC6D81AE74CF}"/>
              </a:ext>
            </a:extLst>
          </p:cNvPr>
          <p:cNvSpPr txBox="1"/>
          <p:nvPr/>
        </p:nvSpPr>
        <p:spPr>
          <a:xfrm>
            <a:off x="3387965" y="3565909"/>
            <a:ext cx="1267876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3B81569-E897-403B-AED2-2F29F114DDD2}"/>
              </a:ext>
            </a:extLst>
          </p:cNvPr>
          <p:cNvSpPr txBox="1"/>
          <p:nvPr/>
        </p:nvSpPr>
        <p:spPr>
          <a:xfrm>
            <a:off x="3387964" y="3917395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документов: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уточнения и зачеты</a:t>
            </a:r>
          </a:p>
        </p:txBody>
      </p:sp>
      <p:sp>
        <p:nvSpPr>
          <p:cNvPr id="86" name="Прямоугольник 44">
            <a:extLst>
              <a:ext uri="{FF2B5EF4-FFF2-40B4-BE49-F238E27FC236}">
                <a16:creationId xmlns:a16="http://schemas.microsoft.com/office/drawing/2014/main" id="{0FCC6480-6767-4761-B9DB-8E64B4B2F78A}"/>
              </a:ext>
            </a:extLst>
          </p:cNvPr>
          <p:cNvSpPr/>
          <p:nvPr/>
        </p:nvSpPr>
        <p:spPr>
          <a:xfrm>
            <a:off x="6096000" y="3651517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CE2BFE7-C3C1-4BB8-B795-04CA9D9E1B2E}"/>
              </a:ext>
            </a:extLst>
          </p:cNvPr>
          <p:cNvSpPr txBox="1"/>
          <p:nvPr/>
        </p:nvSpPr>
        <p:spPr>
          <a:xfrm>
            <a:off x="6475293" y="4068834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транзакций</a:t>
            </a:r>
          </a:p>
        </p:txBody>
      </p:sp>
      <p:cxnSp>
        <p:nvCxnSpPr>
          <p:cNvPr id="88" name="Прямая со стрелкой 46">
            <a:extLst>
              <a:ext uri="{FF2B5EF4-FFF2-40B4-BE49-F238E27FC236}">
                <a16:creationId xmlns:a16="http://schemas.microsoft.com/office/drawing/2014/main" id="{78E6F1CC-359E-48AF-B984-D9618DF7AC8A}"/>
              </a:ext>
            </a:extLst>
          </p:cNvPr>
          <p:cNvCxnSpPr>
            <a:cxnSpLocks/>
          </p:cNvCxnSpPr>
          <p:nvPr/>
        </p:nvCxnSpPr>
        <p:spPr>
          <a:xfrm flipV="1">
            <a:off x="5810865" y="4149275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AD94EAA7-0D7B-4AF1-AA30-C0B725DEE863}"/>
              </a:ext>
            </a:extLst>
          </p:cNvPr>
          <p:cNvSpPr txBox="1"/>
          <p:nvPr/>
        </p:nvSpPr>
        <p:spPr>
          <a:xfrm>
            <a:off x="5920711" y="3655785"/>
            <a:ext cx="2875389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56 тыс. раз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0" name="Прямоугольник: скругленные углы 49">
            <a:extLst>
              <a:ext uri="{FF2B5EF4-FFF2-40B4-BE49-F238E27FC236}">
                <a16:creationId xmlns:a16="http://schemas.microsoft.com/office/drawing/2014/main" id="{B2C67BE3-CA58-478D-8B7E-74B583AC333E}"/>
              </a:ext>
            </a:extLst>
          </p:cNvPr>
          <p:cNvSpPr/>
          <p:nvPr/>
        </p:nvSpPr>
        <p:spPr>
          <a:xfrm>
            <a:off x="5884059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: скругленные углы 50">
            <a:extLst>
              <a:ext uri="{FF2B5EF4-FFF2-40B4-BE49-F238E27FC236}">
                <a16:creationId xmlns:a16="http://schemas.microsoft.com/office/drawing/2014/main" id="{BA4449C8-FF69-4BA8-AF2D-91DEB64686F5}"/>
              </a:ext>
            </a:extLst>
          </p:cNvPr>
          <p:cNvSpPr/>
          <p:nvPr/>
        </p:nvSpPr>
        <p:spPr>
          <a:xfrm>
            <a:off x="3176024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76285" y="2640027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433823F-F034-4B1E-8F18-98A54B8C3AF6}"/>
              </a:ext>
            </a:extLst>
          </p:cNvPr>
          <p:cNvSpPr txBox="1"/>
          <p:nvPr/>
        </p:nvSpPr>
        <p:spPr>
          <a:xfrm>
            <a:off x="3387964" y="3009358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4" name="Прямоугольник 53">
            <a:extLst>
              <a:ext uri="{FF2B5EF4-FFF2-40B4-BE49-F238E27FC236}">
                <a16:creationId xmlns:a16="http://schemas.microsoft.com/office/drawing/2014/main" id="{CEFD5475-1FAA-4228-A706-E0A53984C467}"/>
              </a:ext>
            </a:extLst>
          </p:cNvPr>
          <p:cNvSpPr/>
          <p:nvPr/>
        </p:nvSpPr>
        <p:spPr>
          <a:xfrm>
            <a:off x="6096000" y="2628649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6EB1AC4-489E-43F9-AD87-1F494789AFA7}"/>
              </a:ext>
            </a:extLst>
          </p:cNvPr>
          <p:cNvSpPr txBox="1"/>
          <p:nvPr/>
        </p:nvSpPr>
        <p:spPr>
          <a:xfrm>
            <a:off x="6475293" y="262964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101B7CF-87A4-4E24-960D-9F1F765FC857}"/>
              </a:ext>
            </a:extLst>
          </p:cNvPr>
          <p:cNvSpPr txBox="1"/>
          <p:nvPr/>
        </p:nvSpPr>
        <p:spPr>
          <a:xfrm>
            <a:off x="6475293" y="304268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платежей</a:t>
            </a:r>
          </a:p>
        </p:txBody>
      </p:sp>
      <p:cxnSp>
        <p:nvCxnSpPr>
          <p:cNvPr id="97" name="Прямая со стрелкой 56">
            <a:extLst>
              <a:ext uri="{FF2B5EF4-FFF2-40B4-BE49-F238E27FC236}">
                <a16:creationId xmlns:a16="http://schemas.microsoft.com/office/drawing/2014/main" id="{52675C5B-3BA6-4C88-879B-05E6B2EEA27D}"/>
              </a:ext>
            </a:extLst>
          </p:cNvPr>
          <p:cNvCxnSpPr>
            <a:cxnSpLocks/>
          </p:cNvCxnSpPr>
          <p:nvPr/>
        </p:nvCxnSpPr>
        <p:spPr>
          <a:xfrm flipV="1">
            <a:off x="5810865" y="3126407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: скругленные углы 58">
            <a:extLst>
              <a:ext uri="{FF2B5EF4-FFF2-40B4-BE49-F238E27FC236}">
                <a16:creationId xmlns:a16="http://schemas.microsoft.com/office/drawing/2014/main" id="{C2342008-D30A-43DF-9289-0F9B40381458}"/>
              </a:ext>
            </a:extLst>
          </p:cNvPr>
          <p:cNvSpPr/>
          <p:nvPr/>
        </p:nvSpPr>
        <p:spPr>
          <a:xfrm>
            <a:off x="5884059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: скругленные углы 59">
            <a:extLst>
              <a:ext uri="{FF2B5EF4-FFF2-40B4-BE49-F238E27FC236}">
                <a16:creationId xmlns:a16="http://schemas.microsoft.com/office/drawing/2014/main" id="{C2661416-AC62-4B69-8D8A-55190527C689}"/>
              </a:ext>
            </a:extLst>
          </p:cNvPr>
          <p:cNvSpPr/>
          <p:nvPr/>
        </p:nvSpPr>
        <p:spPr>
          <a:xfrm>
            <a:off x="3176024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87F8309-CB93-4100-94AD-ED6355ADF5C4}"/>
              </a:ext>
            </a:extLst>
          </p:cNvPr>
          <p:cNvSpPr txBox="1"/>
          <p:nvPr/>
        </p:nvSpPr>
        <p:spPr>
          <a:xfrm>
            <a:off x="3387964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2728580-9DC2-454E-8FA5-3072877C275A}"/>
              </a:ext>
            </a:extLst>
          </p:cNvPr>
          <p:cNvSpPr txBox="1"/>
          <p:nvPr/>
        </p:nvSpPr>
        <p:spPr>
          <a:xfrm>
            <a:off x="3387964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заполнения реквизитов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" name="Прямоугольник 62">
            <a:extLst>
              <a:ext uri="{FF2B5EF4-FFF2-40B4-BE49-F238E27FC236}">
                <a16:creationId xmlns:a16="http://schemas.microsoft.com/office/drawing/2014/main" id="{FCC2452B-FF87-4E00-BC5F-B10826764749}"/>
              </a:ext>
            </a:extLst>
          </p:cNvPr>
          <p:cNvSpPr/>
          <p:nvPr/>
        </p:nvSpPr>
        <p:spPr>
          <a:xfrm>
            <a:off x="6096000" y="1605781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2EF402C-88FF-4659-AE40-42CF37FE16B5}"/>
              </a:ext>
            </a:extLst>
          </p:cNvPr>
          <p:cNvSpPr txBox="1"/>
          <p:nvPr/>
        </p:nvSpPr>
        <p:spPr>
          <a:xfrm>
            <a:off x="6475293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835ADC6-BB46-494D-9036-62AF25C397F6}"/>
              </a:ext>
            </a:extLst>
          </p:cNvPr>
          <p:cNvSpPr txBox="1"/>
          <p:nvPr/>
        </p:nvSpPr>
        <p:spPr>
          <a:xfrm>
            <a:off x="6475293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реквизита</a:t>
            </a:r>
          </a:p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платежке</a:t>
            </a:r>
          </a:p>
        </p:txBody>
      </p:sp>
      <p:cxnSp>
        <p:nvCxnSpPr>
          <p:cNvPr id="105" name="Прямая со стрелкой 65">
            <a:extLst>
              <a:ext uri="{FF2B5EF4-FFF2-40B4-BE49-F238E27FC236}">
                <a16:creationId xmlns:a16="http://schemas.microsoft.com/office/drawing/2014/main" id="{C16B4589-2D62-4A37-840E-2DE7DE17E253}"/>
              </a:ext>
            </a:extLst>
          </p:cNvPr>
          <p:cNvCxnSpPr>
            <a:cxnSpLocks/>
          </p:cNvCxnSpPr>
          <p:nvPr/>
        </p:nvCxnSpPr>
        <p:spPr>
          <a:xfrm flipV="1">
            <a:off x="5810865" y="2103539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ubtitle 2">
            <a:extLst>
              <a:ext uri="{FF2B5EF4-FFF2-40B4-BE49-F238E27FC236}">
                <a16:creationId xmlns:a16="http://schemas.microsoft.com/office/drawing/2014/main" id="{D79374F9-7778-4BEA-9B11-D91BCB4CEE5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ЭФФЕКТ ПЕРСПЕКТИВНОЙ МОДЕЛИ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76284" y="3254444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7,5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87964" y="4305053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1,8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76284" y="5218969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5,0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9110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9">
            <a:extLst>
              <a:ext uri="{FF2B5EF4-FFF2-40B4-BE49-F238E27FC236}">
                <a16:creationId xmlns:a16="http://schemas.microsoft.com/office/drawing/2014/main" id="{802BAFE3-51DE-93DD-F2DF-A35BABF53EE3}"/>
              </a:ext>
            </a:extLst>
          </p:cNvPr>
          <p:cNvSpPr/>
          <p:nvPr/>
        </p:nvSpPr>
        <p:spPr>
          <a:xfrm>
            <a:off x="5303912" y="904240"/>
            <a:ext cx="6888088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1160C668-CD21-46F5-BCEE-FB6151E6E50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ЗАЯВЛЕНО ДЛЯ УЧАСТИЯ В ПИЛОТНОМ ПРОЕКТЕ</a:t>
            </a:r>
          </a:p>
        </p:txBody>
      </p:sp>
      <p:sp>
        <p:nvSpPr>
          <p:cNvPr id="67" name="Прямоугольник 12">
            <a:extLst>
              <a:ext uri="{FF2B5EF4-FFF2-40B4-BE49-F238E27FC236}">
                <a16:creationId xmlns:a16="http://schemas.microsoft.com/office/drawing/2014/main" id="{F4FA5843-E430-75F7-EC27-8359293F62E0}"/>
              </a:ext>
            </a:extLst>
          </p:cNvPr>
          <p:cNvSpPr/>
          <p:nvPr/>
        </p:nvSpPr>
        <p:spPr>
          <a:xfrm>
            <a:off x="5375920" y="1880828"/>
            <a:ext cx="6816080" cy="46320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Открытое акционерное общество «Российские железные дороги»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«Лукойл-Пермь»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«Норильскгазпром»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телекомпания НТВ; </a:t>
            </a:r>
            <a:b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joint-stock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NTV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broadcasting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endParaRPr lang="ru-RU" sz="16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«Нижневартовская ГРЭС»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ИП Осокин А.В. (г. Ханты-Мансийск)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ИП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Дибиров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Ш.М. (г. Сургут)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ИП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Братко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М.П. (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Сургутский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район)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«ОЛЮР» (г. Сургут)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«ТРОЯ АЙ ТИ» (г. Сургут)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«ДОМОСТРОЙ» (г. Радужный)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«МЕГИОНЭНЕРГОНЕФТЬ» (г.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Мегион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EF8AA9-ABBF-ECA6-DC3B-601A216ECB64}"/>
              </a:ext>
            </a:extLst>
          </p:cNvPr>
          <p:cNvSpPr txBox="1"/>
          <p:nvPr/>
        </p:nvSpPr>
        <p:spPr>
          <a:xfrm>
            <a:off x="5375920" y="1015554"/>
            <a:ext cx="6816080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ТОП КРУПНЕЙШИХ УЧАСТНИКОВ ПИЛОТНОГО ПРОЕКТА И УЧАСТНИКОВ ОТ ОКРУГА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7CF847-2D34-69AE-0A45-AFDED0282330}"/>
              </a:ext>
            </a:extLst>
          </p:cNvPr>
          <p:cNvSpPr txBox="1"/>
          <p:nvPr/>
        </p:nvSpPr>
        <p:spPr>
          <a:xfrm>
            <a:off x="731404" y="1661885"/>
            <a:ext cx="4572508" cy="107721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ПРОЕКТЕ </a:t>
            </a:r>
          </a:p>
          <a:p>
            <a:pPr algn="ctr"/>
            <a:r>
              <a:rPr lang="ru-RU" sz="2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761 </a:t>
            </a:r>
            <a:r>
              <a:rPr lang="ru-RU" sz="2800" b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(7)</a:t>
            </a:r>
            <a:r>
              <a:rPr lang="ru-RU" sz="2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УЧАСТНИК</a:t>
            </a:r>
          </a:p>
          <a:p>
            <a:pPr algn="ctr"/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из них:</a:t>
            </a:r>
          </a:p>
        </p:txBody>
      </p:sp>
      <p:sp>
        <p:nvSpPr>
          <p:cNvPr id="75" name="Прямоугольник: скругленные углы 59">
            <a:extLst>
              <a:ext uri="{FF2B5EF4-FFF2-40B4-BE49-F238E27FC236}">
                <a16:creationId xmlns:a16="http://schemas.microsoft.com/office/drawing/2014/main" id="{873B93BD-823C-B8CF-26BB-C5BE21BBB310}"/>
              </a:ext>
            </a:extLst>
          </p:cNvPr>
          <p:cNvSpPr/>
          <p:nvPr/>
        </p:nvSpPr>
        <p:spPr>
          <a:xfrm>
            <a:off x="3148967" y="2754584"/>
            <a:ext cx="2057890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6B1BEBF-EE85-E7D6-F42D-3D2B36981D75}"/>
              </a:ext>
            </a:extLst>
          </p:cNvPr>
          <p:cNvSpPr txBox="1"/>
          <p:nvPr/>
        </p:nvSpPr>
        <p:spPr>
          <a:xfrm>
            <a:off x="3148967" y="2867070"/>
            <a:ext cx="2057890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272 </a:t>
            </a:r>
            <a:r>
              <a:rPr lang="ru-RU" sz="2800" b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(3)</a:t>
            </a:r>
            <a:endParaRPr lang="ru-RU" sz="2800" b="1" baseline="30000" dirty="0">
              <a:solidFill>
                <a:schemeClr val="accent4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9EFFA92-5119-56C7-E381-511358B96D3F}"/>
              </a:ext>
            </a:extLst>
          </p:cNvPr>
          <p:cNvSpPr txBox="1"/>
          <p:nvPr/>
        </p:nvSpPr>
        <p:spPr>
          <a:xfrm>
            <a:off x="3148966" y="3348888"/>
            <a:ext cx="2057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ИНДИВИДУАЛЬНЫХ ПРЕДПРИНИМАТЕЛЕЙ</a:t>
            </a:r>
          </a:p>
        </p:txBody>
      </p:sp>
      <p:sp>
        <p:nvSpPr>
          <p:cNvPr id="74" name="Прямоугольник: скругленные углы 59">
            <a:extLst>
              <a:ext uri="{FF2B5EF4-FFF2-40B4-BE49-F238E27FC236}">
                <a16:creationId xmlns:a16="http://schemas.microsoft.com/office/drawing/2014/main" id="{E120EC33-C047-3042-9D8A-7A72C7C09B15}"/>
              </a:ext>
            </a:extLst>
          </p:cNvPr>
          <p:cNvSpPr/>
          <p:nvPr/>
        </p:nvSpPr>
        <p:spPr>
          <a:xfrm>
            <a:off x="828461" y="2754584"/>
            <a:ext cx="2057890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BDA1EE0-D747-C529-0350-7C6505F86C7D}"/>
              </a:ext>
            </a:extLst>
          </p:cNvPr>
          <p:cNvSpPr txBox="1"/>
          <p:nvPr/>
        </p:nvSpPr>
        <p:spPr>
          <a:xfrm>
            <a:off x="828461" y="2867070"/>
            <a:ext cx="2057890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489 </a:t>
            </a:r>
            <a:r>
              <a:rPr lang="ru-RU" sz="2800" b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(4)</a:t>
            </a:r>
            <a:endParaRPr lang="ru-RU" sz="2800" b="1" baseline="30000" dirty="0">
              <a:solidFill>
                <a:schemeClr val="accent4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5BA9183-F1FE-D60C-862B-13654A339B5E}"/>
              </a:ext>
            </a:extLst>
          </p:cNvPr>
          <p:cNvSpPr txBox="1"/>
          <p:nvPr/>
        </p:nvSpPr>
        <p:spPr>
          <a:xfrm>
            <a:off x="828460" y="3348888"/>
            <a:ext cx="2057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ЮРИДИЧЕСКИХ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</a:t>
            </a:r>
          </a:p>
        </p:txBody>
      </p:sp>
    </p:spTree>
    <p:extLst>
      <p:ext uri="{BB962C8B-B14F-4D97-AF65-F5344CB8AC3E}">
        <p14:creationId xmlns:p14="http://schemas.microsoft.com/office/powerpoint/2010/main" val="249522322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МАТРИЦА ИЗДЕРЖЕК СУЩЕСТВУЮЩЕЙ МОДЕЛИ</a:t>
            </a:r>
          </a:p>
        </p:txBody>
      </p:sp>
      <p:sp>
        <p:nvSpPr>
          <p:cNvPr id="28" name="Freeform: Shape 106">
            <a:extLst>
              <a:ext uri="{FF2B5EF4-FFF2-40B4-BE49-F238E27FC236}">
                <a16:creationId xmlns:a16="http://schemas.microsoft.com/office/drawing/2014/main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:a16="http://schemas.microsoft.com/office/drawing/2014/main" id="{BE45CEE0-E7F6-42B3-AE50-173583042D74}"/>
              </a:ext>
            </a:extLst>
          </p:cNvPr>
          <p:cNvSpPr/>
          <p:nvPr/>
        </p:nvSpPr>
        <p:spPr>
          <a:xfrm rot="16200000">
            <a:off x="2509375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515380" y="1913325"/>
            <a:ext cx="2654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1395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C58B93-6072-4FE2-81D4-E174451009A3}"/>
              </a:ext>
            </a:extLst>
          </p:cNvPr>
          <p:cNvSpPr txBox="1"/>
          <p:nvPr/>
        </p:nvSpPr>
        <p:spPr>
          <a:xfrm>
            <a:off x="515380" y="4761408"/>
            <a:ext cx="23148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</a:t>
            </a:r>
            <a:endParaRPr lang="ru-RU" sz="20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СРОКОВ УПЛАТЫ НАЛОГОВ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2B3CE6-4F70-4AC1-9FBC-2CEA1839E258}"/>
              </a:ext>
            </a:extLst>
          </p:cNvPr>
          <p:cNvSpPr txBox="1"/>
          <p:nvPr/>
        </p:nvSpPr>
        <p:spPr>
          <a:xfrm>
            <a:off x="527814" y="3060040"/>
            <a:ext cx="2054094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РЕКВИЗИТОВ </a:t>
            </a:r>
            <a:b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ПЛАТЕЖЕЙ</a:t>
            </a:r>
          </a:p>
        </p:txBody>
      </p:sp>
      <p:graphicFrame>
        <p:nvGraphicFramePr>
          <p:cNvPr id="38" name="Таблица 9">
            <a:extLst>
              <a:ext uri="{FF2B5EF4-FFF2-40B4-BE49-F238E27FC236}">
                <a16:creationId xmlns:a16="http://schemas.microsoft.com/office/drawing/2014/main" id="{F019A444-1F36-4878-BDE2-FC4C8FCB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983100"/>
              </p:ext>
            </p:extLst>
          </p:nvPr>
        </p:nvGraphicFramePr>
        <p:xfrm>
          <a:off x="5715241" y="1088740"/>
          <a:ext cx="6048670" cy="487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1956535074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val="808429131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val="1622185105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val="1662661188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val="3800860236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val="853415158"/>
                    </a:ext>
                  </a:extLst>
                </a:gridCol>
              </a:tblGrid>
              <a:tr h="696191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ПЛАТЕЛЬЩИК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ФНС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ЛИЦЕНЗИ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РУЮЩИЕ ОРГАНЫ / БАНКИ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ФССП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77701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БОЛЬШОЙ ОБЪЕМ ПЛАТЕЖЕЙ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082472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НЕПРАВИЛЬНЫЙ ПЛАТЕЖ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040888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ТЕХНИЧЕСКИЙ ДОЛГ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65994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САЛЬДИРОВАНИЕ ДОЛГОВ И ПЕРЕПЛАТ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232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ИЗЛИШНИЕ ПЕНИ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594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МЕРЫ ВЗЫСКАНИЯ И ОГРАНИЧЕНИЯ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65681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1942693"/>
            <a:ext cx="336106" cy="33610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88583" y="1942693"/>
            <a:ext cx="336106" cy="33610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08CE118-9095-4F49-9BC7-5FFFCED23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2626769"/>
            <a:ext cx="336106" cy="3361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F08EA8C-C158-48DA-8A38-0292A4BFC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88583" y="2626769"/>
            <a:ext cx="336106" cy="33610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F9A79ED-E02D-454C-B505-81C4E0878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3346849"/>
            <a:ext cx="336106" cy="336106"/>
          </a:xfrm>
          <a:prstGeom prst="rect">
            <a:avLst/>
          </a:prstGeom>
        </p:spPr>
      </p:pic>
      <p:pic>
        <p:nvPicPr>
          <p:cNvPr id="44" name="Рисунок 43" descr="Мегафон со сплошной заливкой">
            <a:extLst>
              <a:ext uri="{FF2B5EF4-FFF2-40B4-BE49-F238E27FC236}">
                <a16:creationId xmlns:a16="http://schemas.microsoft.com/office/drawing/2014/main" id="{DE3A0B7F-5C67-406B-8747-193F0BE75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88583" y="3346849"/>
            <a:ext cx="336106" cy="33610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91C5986-1D6A-425D-8212-2315D3029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07608" y="4073025"/>
            <a:ext cx="336106" cy="33610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D5E5FBC-FB14-4D9E-A957-E8687D2D7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05471" y="4715001"/>
            <a:ext cx="336106" cy="33610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9663F78-458E-4A33-BFF2-A49EE417E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5452236"/>
            <a:ext cx="336106" cy="336106"/>
          </a:xfrm>
          <a:prstGeom prst="rect">
            <a:avLst/>
          </a:prstGeom>
        </p:spPr>
      </p:pic>
      <p:pic>
        <p:nvPicPr>
          <p:cNvPr id="48" name="Рисунок 47" descr="Мегафон со сплошной заливкой">
            <a:extLst>
              <a:ext uri="{FF2B5EF4-FFF2-40B4-BE49-F238E27FC236}">
                <a16:creationId xmlns:a16="http://schemas.microsoft.com/office/drawing/2014/main" id="{A876E1B9-1D98-4C07-AC72-3A55136AF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88583" y="5452236"/>
            <a:ext cx="336106" cy="33610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2A0BDE0-A66B-4D16-8740-CBE81B738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5264" y="1947636"/>
            <a:ext cx="326220" cy="326220"/>
          </a:xfrm>
          <a:prstGeom prst="rect">
            <a:avLst/>
          </a:prstGeom>
        </p:spPr>
      </p:pic>
      <p:pic>
        <p:nvPicPr>
          <p:cNvPr id="50" name="Рисунок 49" descr="Мегафон со сплошной заливкой">
            <a:extLst>
              <a:ext uri="{FF2B5EF4-FFF2-40B4-BE49-F238E27FC236}">
                <a16:creationId xmlns:a16="http://schemas.microsoft.com/office/drawing/2014/main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1942693"/>
            <a:ext cx="336106" cy="33610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64791FC-7C37-4AB1-91CB-7F876D732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4383" y="2626769"/>
            <a:ext cx="336106" cy="33610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2EF1A3D-1593-4057-BFF0-92A1843C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0321" y="3346849"/>
            <a:ext cx="336106" cy="336106"/>
          </a:xfrm>
          <a:prstGeom prst="rect">
            <a:avLst/>
          </a:prstGeom>
        </p:spPr>
      </p:pic>
      <p:pic>
        <p:nvPicPr>
          <p:cNvPr id="53" name="Рисунок 52" descr="Мегафон со сплошной заливкой">
            <a:extLst>
              <a:ext uri="{FF2B5EF4-FFF2-40B4-BE49-F238E27FC236}">
                <a16:creationId xmlns:a16="http://schemas.microsoft.com/office/drawing/2014/main" id="{188783E9-11D9-43DE-861D-060B0B346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3346849"/>
            <a:ext cx="336106" cy="3361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6D86862-687F-4186-A696-12D854D26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4383" y="4073025"/>
            <a:ext cx="336106" cy="33610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6952EC4-147E-4C4E-AA15-DDE33E0D5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5264" y="4719944"/>
            <a:ext cx="326220" cy="326220"/>
          </a:xfrm>
          <a:prstGeom prst="rect">
            <a:avLst/>
          </a:prstGeom>
        </p:spPr>
      </p:pic>
      <p:pic>
        <p:nvPicPr>
          <p:cNvPr id="56" name="Рисунок 55" descr="Мегафон со сплошной заливкой">
            <a:extLst>
              <a:ext uri="{FF2B5EF4-FFF2-40B4-BE49-F238E27FC236}">
                <a16:creationId xmlns:a16="http://schemas.microsoft.com/office/drawing/2014/main" id="{78D0EBFD-ADA4-44B4-8729-2B84ECFD56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4715001"/>
            <a:ext cx="336106" cy="33610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D99BB0C-3312-499F-A7F5-0D6E2B630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522409" y="5494961"/>
            <a:ext cx="250656" cy="250656"/>
          </a:xfrm>
          <a:prstGeom prst="rect">
            <a:avLst/>
          </a:prstGeom>
        </p:spPr>
      </p:pic>
      <p:pic>
        <p:nvPicPr>
          <p:cNvPr id="58" name="Рисунок 57" descr="Мегафон со сплошной заливкой">
            <a:extLst>
              <a:ext uri="{FF2B5EF4-FFF2-40B4-BE49-F238E27FC236}">
                <a16:creationId xmlns:a16="http://schemas.microsoft.com/office/drawing/2014/main" id="{32C2E535-C654-4968-8FBD-87B669D0A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759218" y="5491164"/>
            <a:ext cx="258250" cy="2582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7D9BFB8-F310-4167-A7D4-ADEA9E6DD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8005" y="5491164"/>
            <a:ext cx="258250" cy="25825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4CAEA57C-D386-4E5F-9B88-EAE2C325A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22044" y="1947636"/>
            <a:ext cx="326220" cy="326220"/>
          </a:xfrm>
          <a:prstGeom prst="rect">
            <a:avLst/>
          </a:prstGeom>
        </p:spPr>
      </p:pic>
      <p:pic>
        <p:nvPicPr>
          <p:cNvPr id="85" name="Рисунок 84" descr="Мегафон со сплошной заливкой">
            <a:extLst>
              <a:ext uri="{FF2B5EF4-FFF2-40B4-BE49-F238E27FC236}">
                <a16:creationId xmlns:a16="http://schemas.microsoft.com/office/drawing/2014/main" id="{EAC2FA9F-BFC4-4B8A-BDEF-D291177D1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81188" y="1942693"/>
            <a:ext cx="336106" cy="336106"/>
          </a:xfrm>
          <a:prstGeom prst="rect">
            <a:avLst/>
          </a:prstGeom>
        </p:spPr>
      </p:pic>
      <p:pic>
        <p:nvPicPr>
          <p:cNvPr id="86" name="Рисунок 85" descr="Мегафон со сплошной заливкой">
            <a:extLst>
              <a:ext uri="{FF2B5EF4-FFF2-40B4-BE49-F238E27FC236}">
                <a16:creationId xmlns:a16="http://schemas.microsoft.com/office/drawing/2014/main" id="{EC183F61-78B5-4FBB-AF81-8291B066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375448" y="2626769"/>
            <a:ext cx="336106" cy="33610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FEE22CA-21B2-4F6D-B2FD-B0E013C4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82836" y="3346849"/>
            <a:ext cx="336106" cy="336106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2A942A4C-F234-465A-B83A-BFD2C720A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59204" y="4077968"/>
            <a:ext cx="326220" cy="32622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0F18C588-9F5F-4A84-87E2-9CCCFF798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59204" y="5457179"/>
            <a:ext cx="326220" cy="32622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E1ED50EB-C614-4284-914A-DA5392CF3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3834" y="1952579"/>
            <a:ext cx="326220" cy="326220"/>
          </a:xfrm>
          <a:prstGeom prst="rect">
            <a:avLst/>
          </a:prstGeom>
        </p:spPr>
      </p:pic>
      <p:pic>
        <p:nvPicPr>
          <p:cNvPr id="91" name="Рисунок 90" descr="Мегафон со сплошной заливкой">
            <a:extLst>
              <a:ext uri="{FF2B5EF4-FFF2-40B4-BE49-F238E27FC236}">
                <a16:creationId xmlns:a16="http://schemas.microsoft.com/office/drawing/2014/main" id="{F84264CF-B6DF-4066-9F66-65DB024E9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416944" y="2636655"/>
            <a:ext cx="336106" cy="336106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D73CF2FA-721D-497A-B18B-0977AE360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5144" y="1947636"/>
            <a:ext cx="326220" cy="32622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E27F8E6A-2060-4EF0-ABF5-699716733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090724" y="2636655"/>
            <a:ext cx="326220" cy="32622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54827DDF-8A52-4297-8DF9-36F4625F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5144" y="5457179"/>
            <a:ext cx="326220" cy="326220"/>
          </a:xfrm>
          <a:prstGeom prst="rect">
            <a:avLst/>
          </a:prstGeom>
        </p:spPr>
      </p:pic>
      <p:pic>
        <p:nvPicPr>
          <p:cNvPr id="95" name="Рисунок 94" descr="Костер со сплошной заливкой">
            <a:extLst>
              <a:ext uri="{FF2B5EF4-FFF2-40B4-BE49-F238E27FC236}">
                <a16:creationId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76646" y="6331234"/>
            <a:ext cx="315298" cy="31529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0F8570CC-3F1E-4B34-8E15-BF89D88B2195}"/>
              </a:ext>
            </a:extLst>
          </p:cNvPr>
          <p:cNvSpPr txBox="1"/>
          <p:nvPr/>
        </p:nvSpPr>
        <p:spPr>
          <a:xfrm>
            <a:off x="5546927" y="6358078"/>
            <a:ext cx="2098854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Негативные последствия (ущерб)</a:t>
            </a:r>
          </a:p>
        </p:txBody>
      </p:sp>
      <p:pic>
        <p:nvPicPr>
          <p:cNvPr id="97" name="Рисунок 96" descr="Шестеренки со сплошной заливкой">
            <a:extLst>
              <a:ext uri="{FF2B5EF4-FFF2-40B4-BE49-F238E27FC236}">
                <a16:creationId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775557" y="6331234"/>
            <a:ext cx="315298" cy="31529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D36EA201-C884-489F-910A-8026396EE155}"/>
              </a:ext>
            </a:extLst>
          </p:cNvPr>
          <p:cNvSpPr txBox="1"/>
          <p:nvPr/>
        </p:nvSpPr>
        <p:spPr>
          <a:xfrm>
            <a:off x="8043832" y="6358078"/>
            <a:ext cx="178355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Транзакционные издержки</a:t>
            </a: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57166" y="6331234"/>
            <a:ext cx="315298" cy="315298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994D8B1D-6C7C-42B0-A9C1-43C3F1D14A11}"/>
              </a:ext>
            </a:extLst>
          </p:cNvPr>
          <p:cNvSpPr txBox="1"/>
          <p:nvPr/>
        </p:nvSpPr>
        <p:spPr>
          <a:xfrm>
            <a:off x="10266374" y="6358078"/>
            <a:ext cx="1734282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Репутационные издержки</a:t>
            </a:r>
          </a:p>
        </p:txBody>
      </p:sp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4169786" y="908720"/>
            <a:ext cx="3852429" cy="59492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18">
            <a:extLst>
              <a:ext uri="{FF2B5EF4-FFF2-40B4-BE49-F238E27FC236}">
                <a16:creationId xmlns:a16="http://schemas.microsoft.com/office/drawing/2014/main" id="{B7A59A40-BB3C-4AF2-BC8D-20DBAD7D1B6D}"/>
              </a:ext>
            </a:extLst>
          </p:cNvPr>
          <p:cNvSpPr/>
          <p:nvPr/>
        </p:nvSpPr>
        <p:spPr>
          <a:xfrm>
            <a:off x="8017886" y="904240"/>
            <a:ext cx="4174113" cy="59492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4F79D8-4176-4825-B5AF-7FBA1DE2BFCD}"/>
              </a:ext>
            </a:extLst>
          </p:cNvPr>
          <p:cNvSpPr txBox="1"/>
          <p:nvPr/>
        </p:nvSpPr>
        <p:spPr>
          <a:xfrm>
            <a:off x="1698843" y="2423433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ВЛЕЧЁТ</a:t>
            </a:r>
          </a:p>
        </p:txBody>
      </p:sp>
      <p:sp>
        <p:nvSpPr>
          <p:cNvPr id="7" name="Прямоугольник 54">
            <a:extLst>
              <a:ext uri="{FF2B5EF4-FFF2-40B4-BE49-F238E27FC236}">
                <a16:creationId xmlns:a16="http://schemas.microsoft.com/office/drawing/2014/main" id="{FE40D8F6-2F59-443B-9D53-2063139B4A7E}"/>
              </a:ext>
            </a:extLst>
          </p:cNvPr>
          <p:cNvSpPr/>
          <p:nvPr/>
        </p:nvSpPr>
        <p:spPr>
          <a:xfrm>
            <a:off x="405533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Множество технологических операций по сальдированию долга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Ошибки в платежах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Недостоверное состояние расчетов 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Начисление пени на технический долг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Излишние ограничительные меры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158EC9-0165-42AF-8E30-AB1315CC6D25}"/>
              </a:ext>
            </a:extLst>
          </p:cNvPr>
          <p:cNvSpPr txBox="1"/>
          <p:nvPr/>
        </p:nvSpPr>
        <p:spPr>
          <a:xfrm>
            <a:off x="5715124" y="2421547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НУЖНО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:a16="http://schemas.microsoft.com/office/drawing/2014/main" id="{54CF7D9E-7B26-41BC-9AB5-8C9DC2F1ED7A}"/>
              </a:ext>
            </a:extLst>
          </p:cNvPr>
          <p:cNvSpPr/>
          <p:nvPr/>
        </p:nvSpPr>
        <p:spPr>
          <a:xfrm>
            <a:off x="4433191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Понятное состояние расчетов с бюджетом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Справедливая оценка — «Деньги в бюджете!!!»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Быстрая и правильная уплата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Использование сальдо расчетов как актива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E273B0-FA77-415F-80FA-B2C01EEB268E}"/>
              </a:ext>
            </a:extLst>
          </p:cNvPr>
          <p:cNvSpPr txBox="1"/>
          <p:nvPr/>
        </p:nvSpPr>
        <p:spPr>
          <a:xfrm>
            <a:off x="8890909" y="2421548"/>
            <a:ext cx="266191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ПРАВОВЫЕ ПРЕДПОСЫЛКИ</a:t>
            </a:r>
          </a:p>
        </p:txBody>
      </p:sp>
      <p:sp>
        <p:nvSpPr>
          <p:cNvPr id="22" name="Прямоугольник 54">
            <a:extLst>
              <a:ext uri="{FF2B5EF4-FFF2-40B4-BE49-F238E27FC236}">
                <a16:creationId xmlns:a16="http://schemas.microsoft.com/office/drawing/2014/main" id="{F2502EE0-6340-4E4E-8C8B-A0EA69F7F817}"/>
              </a:ext>
            </a:extLst>
          </p:cNvPr>
          <p:cNvSpPr/>
          <p:nvPr/>
        </p:nvSpPr>
        <p:spPr>
          <a:xfrm>
            <a:off x="8460848" y="2935412"/>
            <a:ext cx="3467799" cy="236988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Успешная реализация ЕНП по ФЛ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Международный опыт: ФРГ, Испания, Франция, Япония, Италия, Австрия, Великобритания, Австралия, Швеция, Ирландия – всего найдено 22 страны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Судебная практика (требования судов о сальдировании обязательств)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Источник существующей модели: трансляция межбюджетных отношений в отношения «налогоплательщик — государство»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4204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2" name="Прямоугольник 54">
            <a:extLst>
              <a:ext uri="{FF2B5EF4-FFF2-40B4-BE49-F238E27FC236}">
                <a16:creationId xmlns:a16="http://schemas.microsoft.com/office/drawing/2014/main" id="{DA772355-DCB7-46CF-91CE-6B9C7332075E}"/>
              </a:ext>
            </a:extLst>
          </p:cNvPr>
          <p:cNvSpPr/>
          <p:nvPr/>
        </p:nvSpPr>
        <p:spPr>
          <a:xfrm>
            <a:off x="5313512" y="1874911"/>
            <a:ext cx="2664296" cy="5693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платеж в месяц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2 реквизита в платежке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FB8944-C23C-48A9-AB14-FCF799278181}"/>
              </a:ext>
            </a:extLst>
          </p:cNvPr>
          <p:cNvSpPr txBox="1"/>
          <p:nvPr/>
        </p:nvSpPr>
        <p:spPr>
          <a:xfrm>
            <a:off x="5313512" y="1484784"/>
            <a:ext cx="222590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4" name="Прямоугольник 57">
            <a:extLst>
              <a:ext uri="{FF2B5EF4-FFF2-40B4-BE49-F238E27FC236}">
                <a16:creationId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551384" y="1879184"/>
            <a:ext cx="3312368" cy="1554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Онлайн доступ для плательщиков детализации начислений и уплаты налогов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551384" y="1484784"/>
            <a:ext cx="302066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6" name="Прямоугольник 59">
            <a:extLst>
              <a:ext uri="{FF2B5EF4-FFF2-40B4-BE49-F238E27FC236}">
                <a16:creationId xmlns:a16="http://schemas.microsoft.com/office/drawing/2014/main" id="{0A54E64F-85BF-4218-B04F-3B11ABD8DC36}"/>
              </a:ext>
            </a:extLst>
          </p:cNvPr>
          <p:cNvSpPr/>
          <p:nvPr/>
        </p:nvSpPr>
        <p:spPr>
          <a:xfrm>
            <a:off x="5313512" y="3193289"/>
            <a:ext cx="4536504" cy="27699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сальдо расчетов с бюджетом: нет пени при наличии переплаты и недоимки, нет невыясненных, нет зачетов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возврат 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операция чтобы передать свою переплату другому лицу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срока давности для платежей старше 3-х лет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</a:b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 состоянии расчетов с бюджетом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708FBF-4FAB-40C2-B15D-E8AC24980D2B}"/>
              </a:ext>
            </a:extLst>
          </p:cNvPr>
          <p:cNvSpPr txBox="1"/>
          <p:nvPr/>
        </p:nvSpPr>
        <p:spPr>
          <a:xfrm>
            <a:off x="5313512" y="2803162"/>
            <a:ext cx="269693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:a16="http://schemas.microsoft.com/office/drawing/2014/main" id="{CCD0C9E1-AEFD-4383-8A4C-54D541FCA57A}"/>
              </a:ext>
            </a:extLst>
          </p:cNvPr>
          <p:cNvSpPr/>
          <p:nvPr/>
        </p:nvSpPr>
        <p:spPr>
          <a:xfrm>
            <a:off x="551384" y="4485950"/>
            <a:ext cx="3636404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приостановки со счетов при уплате долга.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документ взыскания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E64609-E3C1-47E2-955E-6496ED4DBEAA}"/>
              </a:ext>
            </a:extLst>
          </p:cNvPr>
          <p:cNvSpPr txBox="1"/>
          <p:nvPr/>
        </p:nvSpPr>
        <p:spPr>
          <a:xfrm>
            <a:off x="551384" y="4095823"/>
            <a:ext cx="316835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292848"/>
            <a:ext cx="3024335" cy="2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523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50923" y="4151737"/>
            <a:ext cx="680373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28534" y="4149080"/>
            <a:ext cx="703370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СРОКИ УПЛАТЫ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E6A866E-0D8E-4193-A361-90A0F245C533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23" name="Таблица 6">
            <a:extLst>
              <a:ext uri="{FF2B5EF4-FFF2-40B4-BE49-F238E27FC236}">
                <a16:creationId xmlns:a16="http://schemas.microsoft.com/office/drawing/2014/main" id="{FD79A6CD-9071-4E74-BBED-E0F28A42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10620"/>
              </p:ext>
            </p:extLst>
          </p:nvPr>
        </p:nvGraphicFramePr>
        <p:xfrm>
          <a:off x="1000733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2254094-789E-4597-B939-B75DC76DAD0E}"/>
              </a:ext>
            </a:extLst>
          </p:cNvPr>
          <p:cNvSpPr txBox="1"/>
          <p:nvPr/>
        </p:nvSpPr>
        <p:spPr>
          <a:xfrm>
            <a:off x="983432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649525-330C-4598-A63E-58AD15E46D18}"/>
              </a:ext>
            </a:extLst>
          </p:cNvPr>
          <p:cNvSpPr txBox="1"/>
          <p:nvPr/>
        </p:nvSpPr>
        <p:spPr>
          <a:xfrm>
            <a:off x="6375927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:a16="http://schemas.microsoft.com/office/drawing/2014/main" id="{45F20E27-F256-4663-941B-0B275331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22784"/>
              </p:ext>
            </p:extLst>
          </p:nvPr>
        </p:nvGraphicFramePr>
        <p:xfrm>
          <a:off x="6375926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7" name="Прямоугольник 12">
            <a:extLst>
              <a:ext uri="{FF2B5EF4-FFF2-40B4-BE49-F238E27FC236}">
                <a16:creationId xmlns:a16="http://schemas.microsoft.com/office/drawing/2014/main" id="{16ED9D96-8B6A-4788-9122-203BC072152D}"/>
              </a:ext>
            </a:extLst>
          </p:cNvPr>
          <p:cNvSpPr/>
          <p:nvPr/>
        </p:nvSpPr>
        <p:spPr>
          <a:xfrm>
            <a:off x="973852" y="4710560"/>
            <a:ext cx="49228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НДС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организаций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</a:p>
        </p:txBody>
      </p:sp>
      <p:sp>
        <p:nvSpPr>
          <p:cNvPr id="28" name="Прямоугольник 12">
            <a:extLst>
              <a:ext uri="{FF2B5EF4-FFF2-40B4-BE49-F238E27FC236}">
                <a16:creationId xmlns:a16="http://schemas.microsoft.com/office/drawing/2014/main" id="{577B0EA0-00DB-4414-966C-58E8DB422E0F}"/>
              </a:ext>
            </a:extLst>
          </p:cNvPr>
          <p:cNvSpPr/>
          <p:nvPr/>
        </p:nvSpPr>
        <p:spPr>
          <a:xfrm>
            <a:off x="6375926" y="4849758"/>
            <a:ext cx="492283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600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 lvl="0">
              <a:spcAft>
                <a:spcPts val="300"/>
              </a:spcAft>
            </a:pPr>
            <a:r>
              <a:rPr lang="ru-RU" sz="1600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</p:spTree>
    <p:extLst>
      <p:ext uri="{BB962C8B-B14F-4D97-AF65-F5344CB8AC3E}">
        <p14:creationId xmlns:p14="http://schemas.microsoft.com/office/powerpoint/2010/main" val="240665811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id="{58AA90A0-D7DF-4EE3-AC67-B00E696768C9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379028" y="3632793"/>
            <a:ext cx="32861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5246583" y="2101027"/>
              <a:ext cx="120324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800" dirty="0" err="1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301712" y="2941494"/>
              <a:ext cx="84890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НАЧИСЛЕНО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920 000 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5403872" y="2941494"/>
              <a:ext cx="78668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УПЛАЧЕНО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920 000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2A76ECF-0587-4B07-9341-00C610128BAC}"/>
                </a:ext>
              </a:extLst>
            </p:cNvPr>
            <p:cNvSpPr txBox="1"/>
            <p:nvPr/>
          </p:nvSpPr>
          <p:spPr>
            <a:xfrm>
              <a:off x="6443815" y="2941494"/>
              <a:ext cx="67428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САЛЬДО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0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651439" y="3059760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+ 920 000 </a:t>
            </a: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1295EE7B-02AA-41A3-B423-1E14147C7FE6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1904682" y="2376517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1">
            <a:extLst>
              <a:ext uri="{FF2B5EF4-FFF2-40B4-BE49-F238E27FC236}">
                <a16:creationId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ИМУЩЕСТВО ОРГАНИЗАЦИЙ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5EAAF10-8492-45E4-8805-BC01D46FCD88}"/>
              </a:ext>
            </a:extLst>
          </p:cNvPr>
          <p:cNvSpPr txBox="1"/>
          <p:nvPr/>
        </p:nvSpPr>
        <p:spPr>
          <a:xfrm>
            <a:off x="2179292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+ 440 000 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297517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4D86DCD-F701-4CFB-AFC8-20E1A9AE7B88}"/>
              </a:ext>
            </a:extLst>
          </p:cNvPr>
          <p:cNvSpPr txBox="1"/>
          <p:nvPr/>
        </p:nvSpPr>
        <p:spPr>
          <a:xfrm>
            <a:off x="3960011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+ 102 000 </a:t>
            </a:r>
          </a:p>
        </p:txBody>
      </p:sp>
      <p:sp>
        <p:nvSpPr>
          <p:cNvPr id="131" name="Oval 11">
            <a:extLst>
              <a:ext uri="{FF2B5EF4-FFF2-40B4-BE49-F238E27FC236}">
                <a16:creationId xmlns:a16="http://schemas.microsoft.com/office/drawing/2014/main" id="{089FF4EA-B640-48FB-A27C-F039D0447CBA}"/>
              </a:ext>
            </a:extLst>
          </p:cNvPr>
          <p:cNvSpPr/>
          <p:nvPr/>
        </p:nvSpPr>
        <p:spPr>
          <a:xfrm>
            <a:off x="3433834" y="5349747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03933C6-9EFE-4541-AB4B-704DA395DD8C}"/>
              </a:ext>
            </a:extLst>
          </p:cNvPr>
          <p:cNvSpPr txBox="1"/>
          <p:nvPr/>
        </p:nvSpPr>
        <p:spPr>
          <a:xfrm>
            <a:off x="3645769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2F65174-D14B-4FDE-80FC-BD4D00C8EFD3}"/>
              </a:ext>
            </a:extLst>
          </p:cNvPr>
          <p:cNvSpPr txBox="1"/>
          <p:nvPr/>
        </p:nvSpPr>
        <p:spPr>
          <a:xfrm>
            <a:off x="3784617" y="5965850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+ 320 000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306748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ЗЕМЛЯ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7442F91-650D-4D91-B92E-079B232966EF}"/>
              </a:ext>
            </a:extLst>
          </p:cNvPr>
          <p:cNvSpPr txBox="1"/>
          <p:nvPr/>
        </p:nvSpPr>
        <p:spPr>
          <a:xfrm>
            <a:off x="5740729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+ 58 000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6681797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при полном погашении обязательств НП, сальдо «0»</a:t>
            </a:r>
          </a:p>
        </p:txBody>
      </p:sp>
      <p:pic>
        <p:nvPicPr>
          <p:cNvPr id="53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759720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1397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2" name="Прямая со стрелкой 141">
            <a:extLst>
              <a:ext uri="{FF2B5EF4-FFF2-40B4-BE49-F238E27FC236}">
                <a16:creationId xmlns:a16="http://schemas.microsoft.com/office/drawing/2014/main" id="{15921865-DAF0-444A-B6D1-ADB0331BCF04}"/>
              </a:ext>
            </a:extLst>
          </p:cNvPr>
          <p:cNvCxnSpPr>
            <a:cxnSpLocks/>
            <a:stCxn id="61" idx="2"/>
            <a:endCxn id="128" idx="0"/>
          </p:cNvCxnSpPr>
          <p:nvPr/>
        </p:nvCxnSpPr>
        <p:spPr>
          <a:xfrm>
            <a:off x="4411889" y="3632793"/>
            <a:ext cx="973777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id="{58AA90A0-D7DF-4EE3-AC67-B00E696768C9}"/>
              </a:ext>
            </a:extLst>
          </p:cNvPr>
          <p:cNvCxnSpPr>
            <a:cxnSpLocks/>
            <a:stCxn id="61" idx="2"/>
            <a:endCxn id="131" idx="0"/>
          </p:cNvCxnSpPr>
          <p:nvPr/>
        </p:nvCxnSpPr>
        <p:spPr>
          <a:xfrm flipH="1">
            <a:off x="3594770" y="3632793"/>
            <a:ext cx="817119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240264" y="2360322"/>
              <a:ext cx="1247001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25.10.2022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- 18 000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1210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26.09.2022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- 17 500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6487265" y="2355298"/>
              <a:ext cx="136650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ВЗНОСЫ 15.08.2022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- 9 500 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056157" y="2873219"/>
              <a:ext cx="158600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ТРАНСПОРТ 01.03.2022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- 1 000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964497" y="2873218"/>
              <a:ext cx="14808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ПЕНИ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- 2 500</a:t>
              </a: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01.03.2022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177991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ВЗНОСЫ </a:t>
            </a:r>
          </a:p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15.08.2022</a:t>
            </a:r>
          </a:p>
        </p:txBody>
      </p:sp>
      <p:sp>
        <p:nvSpPr>
          <p:cNvPr id="128" name="Oval 11">
            <a:extLst>
              <a:ext uri="{FF2B5EF4-FFF2-40B4-BE49-F238E27FC236}">
                <a16:creationId xmlns:a16="http://schemas.microsoft.com/office/drawing/2014/main" id="{BCDF80C4-0514-4050-8B85-EBFFEEA821EC}"/>
              </a:ext>
            </a:extLst>
          </p:cNvPr>
          <p:cNvSpPr/>
          <p:nvPr/>
        </p:nvSpPr>
        <p:spPr>
          <a:xfrm>
            <a:off x="4583003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1BF3C49-5D74-47FF-9947-7A8B0AD77FAE}"/>
              </a:ext>
            </a:extLst>
          </p:cNvPr>
          <p:cNvSpPr txBox="1"/>
          <p:nvPr/>
        </p:nvSpPr>
        <p:spPr>
          <a:xfrm>
            <a:off x="4752381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78CD6C1-3C7D-48C2-8254-23B9E1ADFE9C}"/>
              </a:ext>
            </a:extLst>
          </p:cNvPr>
          <p:cNvSpPr txBox="1"/>
          <p:nvPr/>
        </p:nvSpPr>
        <p:spPr>
          <a:xfrm>
            <a:off x="4933787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2 500</a:t>
            </a:r>
          </a:p>
        </p:txBody>
      </p:sp>
      <p:sp>
        <p:nvSpPr>
          <p:cNvPr id="131" name="Oval 11">
            <a:extLst>
              <a:ext uri="{FF2B5EF4-FFF2-40B4-BE49-F238E27FC236}">
                <a16:creationId xmlns:a16="http://schemas.microsoft.com/office/drawing/2014/main" id="{089FF4EA-B640-48FB-A27C-F039D0447CBA}"/>
              </a:ext>
            </a:extLst>
          </p:cNvPr>
          <p:cNvSpPr/>
          <p:nvPr/>
        </p:nvSpPr>
        <p:spPr>
          <a:xfrm>
            <a:off x="2792107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03933C6-9EFE-4541-AB4B-704DA395DD8C}"/>
              </a:ext>
            </a:extLst>
          </p:cNvPr>
          <p:cNvSpPr txBox="1"/>
          <p:nvPr/>
        </p:nvSpPr>
        <p:spPr>
          <a:xfrm>
            <a:off x="2961485" y="5476305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</a:t>
            </a:r>
          </a:p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25.10.2022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199027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 </a:t>
            </a:r>
          </a:p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26.09.2022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</a:t>
            </a:r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3 500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») по обязательствам образованным до 01.01.2023 с разными сроками уплаты</a:t>
            </a: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+ 45 000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2060284" y="4705722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1 000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942339" y="4678813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9 500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5733316" y="4674481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17 500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107668" y="5907192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17 000</a:t>
            </a:r>
          </a:p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1 0</a:t>
            </a: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00 </a:t>
            </a:r>
          </a:p>
        </p:txBody>
      </p:sp>
    </p:spTree>
    <p:extLst>
      <p:ext uri="{BB962C8B-B14F-4D97-AF65-F5344CB8AC3E}">
        <p14:creationId xmlns:p14="http://schemas.microsoft.com/office/powerpoint/2010/main" val="392760235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28.0</a:t>
              </a:r>
              <a:r>
                <a:rPr lang="en-US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- 17 000 (63%)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700890" y="2363104"/>
              <a:ext cx="136650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ВЗНОСЫ 28.0</a:t>
              </a:r>
              <a:r>
                <a:rPr lang="en-US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- 9 000 (33%)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752717" y="2925640"/>
              <a:ext cx="158600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ТРАНСПОРТ 28.0</a:t>
              </a:r>
              <a:r>
                <a:rPr lang="en-US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- 1 000  (4%)</a:t>
              </a: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9398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186245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ВЗНОСЫ 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14218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6681797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17 001») по обязательствам образованным после 01.01.2023 с одним сроком уплаты</a:t>
            </a: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+ 10 000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2098774" y="4509120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+ 370</a:t>
            </a:r>
          </a:p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-630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942339" y="4467865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+ 3 333</a:t>
            </a:r>
          </a:p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-5 667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5670550" y="4453739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+ 6 297</a:t>
            </a:r>
          </a:p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- 10 703</a:t>
            </a:r>
          </a:p>
        </p:txBody>
      </p:sp>
    </p:spTree>
    <p:extLst>
      <p:ext uri="{BB962C8B-B14F-4D97-AF65-F5344CB8AC3E}">
        <p14:creationId xmlns:p14="http://schemas.microsoft.com/office/powerpoint/2010/main" val="76276335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 71701000 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- 110 000 (55%)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5658726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71826000 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- 60 000 (30%)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924215" y="2925640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05705000 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- 30 000 (15%)</a:t>
              </a: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29213" y="4125410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 71701000 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693915" y="4151538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71826000 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465759" y="4142182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05705000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14559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100 000») по обязательствам налогоплательщика с разными ОКТМО (подразделения в разных субъектах) и при начислении по одному сроку уплаты</a:t>
            </a: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+ 100 000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2098774" y="4509120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+ 55 000</a:t>
            </a:r>
          </a:p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-55 000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942339" y="4467865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+ 30 000</a:t>
            </a:r>
          </a:p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- 30 000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5670550" y="4453739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+ 15 000</a:t>
            </a:r>
          </a:p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- 15 000</a:t>
            </a:r>
          </a:p>
        </p:txBody>
      </p:sp>
    </p:spTree>
    <p:extLst>
      <p:ext uri="{BB962C8B-B14F-4D97-AF65-F5344CB8AC3E}">
        <p14:creationId xmlns:p14="http://schemas.microsoft.com/office/powerpoint/2010/main" val="65149280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169260</TotalTime>
  <Words>1269</Words>
  <Application>Microsoft Office PowerPoint</Application>
  <PresentationFormat>Широкоэкранный</PresentationFormat>
  <Paragraphs>330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Calibri</vt:lpstr>
      <vt:lpstr>Open Sans</vt:lpstr>
      <vt:lpstr>Open Sans Light</vt:lpstr>
      <vt:lpstr>lined-icons</vt:lpstr>
      <vt:lpstr>Roboto Condensed</vt:lpstr>
      <vt:lpstr>Arial</vt:lpstr>
      <vt:lpstr>Calibri Light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2181</cp:revision>
  <cp:lastPrinted>2022-05-18T08:05:17Z</cp:lastPrinted>
  <dcterms:created xsi:type="dcterms:W3CDTF">2014-10-08T23:03:32Z</dcterms:created>
  <dcterms:modified xsi:type="dcterms:W3CDTF">2022-12-01T04:25:29Z</dcterms:modified>
</cp:coreProperties>
</file>