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A6B7"/>
                </a:solidFill>
                <a:latin typeface="Calibri Light"/>
                <a:cs typeface="Calibri Light"/>
              </a:defRPr>
            </a:lvl1pPr>
          </a:lstStyle>
          <a:p>
            <a:pPr marL="25400">
              <a:lnSpc>
                <a:spcPts val="238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A6B7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A6B7"/>
                </a:solidFill>
                <a:latin typeface="Calibri Light"/>
                <a:cs typeface="Calibri Light"/>
              </a:defRPr>
            </a:lvl1pPr>
          </a:lstStyle>
          <a:p>
            <a:pPr marL="25400">
              <a:lnSpc>
                <a:spcPts val="238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A6B7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A6B7"/>
                </a:solidFill>
                <a:latin typeface="Calibri Light"/>
                <a:cs typeface="Calibri Light"/>
              </a:defRPr>
            </a:lvl1pPr>
          </a:lstStyle>
          <a:p>
            <a:pPr marL="25400">
              <a:lnSpc>
                <a:spcPts val="238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A6B7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A6B7"/>
                </a:solidFill>
                <a:latin typeface="Calibri Light"/>
                <a:cs typeface="Calibri Light"/>
              </a:defRPr>
            </a:lvl1pPr>
          </a:lstStyle>
          <a:p>
            <a:pPr marL="25400">
              <a:lnSpc>
                <a:spcPts val="238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A6B7"/>
                </a:solidFill>
                <a:latin typeface="Calibri Light"/>
                <a:cs typeface="Calibri Light"/>
              </a:defRPr>
            </a:lvl1pPr>
          </a:lstStyle>
          <a:p>
            <a:pPr marL="25400">
              <a:lnSpc>
                <a:spcPts val="238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2437" y="239648"/>
            <a:ext cx="8339124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A6B7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196" y="2595372"/>
            <a:ext cx="8077606" cy="222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694673" y="6357620"/>
            <a:ext cx="358775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A6B7"/>
                </a:solidFill>
                <a:latin typeface="Calibri Light"/>
                <a:cs typeface="Calibri Light"/>
              </a:defRPr>
            </a:lvl1pPr>
          </a:lstStyle>
          <a:p>
            <a:pPr marL="25400">
              <a:lnSpc>
                <a:spcPts val="238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5.png"/><Relationship Id="rId4" Type="http://schemas.openxmlformats.org/officeDocument/2006/relationships/image" Target="../media/image36.jpg"/><Relationship Id="rId5" Type="http://schemas.openxmlformats.org/officeDocument/2006/relationships/image" Target="../media/image3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jpg"/><Relationship Id="rId6" Type="http://schemas.openxmlformats.org/officeDocument/2006/relationships/image" Target="../media/image41.jpg"/><Relationship Id="rId7" Type="http://schemas.openxmlformats.org/officeDocument/2006/relationships/image" Target="../media/image4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5" Type="http://schemas.openxmlformats.org/officeDocument/2006/relationships/image" Target="../media/image45.jpg"/><Relationship Id="rId6" Type="http://schemas.openxmlformats.org/officeDocument/2006/relationships/image" Target="../media/image4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7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8.jpg"/><Relationship Id="rId4" Type="http://schemas.openxmlformats.org/officeDocument/2006/relationships/image" Target="../media/image49.jpg"/><Relationship Id="rId5" Type="http://schemas.openxmlformats.org/officeDocument/2006/relationships/image" Target="../media/image50.jpg"/><Relationship Id="rId6" Type="http://schemas.openxmlformats.org/officeDocument/2006/relationships/image" Target="../media/image51.jpg"/><Relationship Id="rId7" Type="http://schemas.openxmlformats.org/officeDocument/2006/relationships/image" Target="../media/image5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gorsreda86.ugraces.ru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7" Type="http://schemas.openxmlformats.org/officeDocument/2006/relationships/image" Target="../media/image20.jp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jpg"/><Relationship Id="rId14" Type="http://schemas.openxmlformats.org/officeDocument/2006/relationships/image" Target="../media/image2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8.png"/><Relationship Id="rId4" Type="http://schemas.openxmlformats.org/officeDocument/2006/relationships/image" Target="../media/image29.jpg"/><Relationship Id="rId5" Type="http://schemas.openxmlformats.org/officeDocument/2006/relationships/image" Target="../media/image3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1.jpg"/><Relationship Id="rId4" Type="http://schemas.openxmlformats.org/officeDocument/2006/relationships/image" Target="../media/image32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3.jpg"/><Relationship Id="rId4" Type="http://schemas.openxmlformats.org/officeDocument/2006/relationships/image" Target="../media/image3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81331"/>
            <a:ext cx="9132570" cy="476884"/>
          </a:xfrm>
          <a:custGeom>
            <a:avLst/>
            <a:gdLst/>
            <a:ahLst/>
            <a:cxnLst/>
            <a:rect l="l" t="t" r="r" b="b"/>
            <a:pathLst>
              <a:path w="9132570" h="476884">
                <a:moveTo>
                  <a:pt x="9132376" y="476665"/>
                </a:moveTo>
                <a:lnTo>
                  <a:pt x="9132376" y="0"/>
                </a:lnTo>
                <a:lnTo>
                  <a:pt x="0" y="0"/>
                </a:lnTo>
                <a:lnTo>
                  <a:pt x="0" y="476665"/>
                </a:lnTo>
                <a:lnTo>
                  <a:pt x="9132376" y="476665"/>
                </a:lnTo>
                <a:close/>
              </a:path>
            </a:pathLst>
          </a:custGeom>
          <a:solidFill>
            <a:srgbClr val="E95C0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81331"/>
            <a:ext cx="9132570" cy="476884"/>
          </a:xfrm>
          <a:custGeom>
            <a:avLst/>
            <a:gdLst/>
            <a:ahLst/>
            <a:cxnLst/>
            <a:rect l="l" t="t" r="r" b="b"/>
            <a:pathLst>
              <a:path w="9132570" h="476884">
                <a:moveTo>
                  <a:pt x="9132376" y="476665"/>
                </a:moveTo>
                <a:lnTo>
                  <a:pt x="9132376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E95C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962106"/>
            <a:ext cx="9144000" cy="1347470"/>
          </a:xfrm>
          <a:custGeom>
            <a:avLst/>
            <a:gdLst/>
            <a:ahLst/>
            <a:cxnLst/>
            <a:rect l="l" t="t" r="r" b="b"/>
            <a:pathLst>
              <a:path w="9144000" h="1347470">
                <a:moveTo>
                  <a:pt x="0" y="1347216"/>
                </a:moveTo>
                <a:lnTo>
                  <a:pt x="9144000" y="1347216"/>
                </a:lnTo>
                <a:lnTo>
                  <a:pt x="9144000" y="0"/>
                </a:lnTo>
                <a:lnTo>
                  <a:pt x="0" y="0"/>
                </a:lnTo>
                <a:lnTo>
                  <a:pt x="0" y="1347216"/>
                </a:lnTo>
                <a:close/>
              </a:path>
            </a:pathLst>
          </a:custGeom>
          <a:solidFill>
            <a:srgbClr val="E95C0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4962106"/>
            <a:ext cx="9144000" cy="1347470"/>
          </a:xfrm>
          <a:custGeom>
            <a:avLst/>
            <a:gdLst/>
            <a:ahLst/>
            <a:cxnLst/>
            <a:rect l="l" t="t" r="r" b="b"/>
            <a:pathLst>
              <a:path w="9144000" h="1347470">
                <a:moveTo>
                  <a:pt x="0" y="1347216"/>
                </a:moveTo>
                <a:lnTo>
                  <a:pt x="9144000" y="1347216"/>
                </a:lnTo>
                <a:lnTo>
                  <a:pt x="9144000" y="0"/>
                </a:lnTo>
                <a:lnTo>
                  <a:pt x="0" y="0"/>
                </a:lnTo>
                <a:lnTo>
                  <a:pt x="0" y="1347216"/>
                </a:lnTo>
                <a:close/>
              </a:path>
            </a:pathLst>
          </a:custGeom>
          <a:ln w="25400">
            <a:solidFill>
              <a:srgbClr val="E95C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616712"/>
            <a:ext cx="9143999" cy="4345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17220"/>
          </a:xfrm>
          <a:custGeom>
            <a:avLst/>
            <a:gdLst/>
            <a:ahLst/>
            <a:cxnLst/>
            <a:rect l="l" t="t" r="r" b="b"/>
            <a:pathLst>
              <a:path w="9144000" h="617220">
                <a:moveTo>
                  <a:pt x="0" y="616712"/>
                </a:moveTo>
                <a:lnTo>
                  <a:pt x="9144000" y="616712"/>
                </a:lnTo>
                <a:lnTo>
                  <a:pt x="9144000" y="0"/>
                </a:lnTo>
                <a:lnTo>
                  <a:pt x="0" y="0"/>
                </a:lnTo>
                <a:lnTo>
                  <a:pt x="0" y="616712"/>
                </a:lnTo>
                <a:close/>
              </a:path>
            </a:pathLst>
          </a:custGeom>
          <a:solidFill>
            <a:srgbClr val="00A6B7">
              <a:alpha val="9803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617220"/>
          </a:xfrm>
          <a:custGeom>
            <a:avLst/>
            <a:gdLst/>
            <a:ahLst/>
            <a:cxnLst/>
            <a:rect l="l" t="t" r="r" b="b"/>
            <a:pathLst>
              <a:path w="9144000" h="617220">
                <a:moveTo>
                  <a:pt x="0" y="616712"/>
                </a:moveTo>
                <a:lnTo>
                  <a:pt x="9144000" y="616712"/>
                </a:lnTo>
                <a:lnTo>
                  <a:pt x="9144000" y="0"/>
                </a:lnTo>
              </a:path>
            </a:pathLst>
          </a:custGeom>
          <a:ln w="25400">
            <a:solidFill>
              <a:srgbClr val="00A6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0"/>
            <a:ext cx="0" cy="617220"/>
          </a:xfrm>
          <a:custGeom>
            <a:avLst/>
            <a:gdLst/>
            <a:ahLst/>
            <a:cxnLst/>
            <a:rect l="l" t="t" r="r" b="b"/>
            <a:pathLst>
              <a:path w="0" h="617220">
                <a:moveTo>
                  <a:pt x="0" y="0"/>
                </a:moveTo>
                <a:lnTo>
                  <a:pt x="0" y="616712"/>
                </a:lnTo>
              </a:path>
            </a:pathLst>
          </a:custGeom>
          <a:ln w="25400">
            <a:solidFill>
              <a:srgbClr val="00A6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68909" y="4969255"/>
            <a:ext cx="8526780" cy="178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12395">
              <a:lnSpc>
                <a:spcPts val="2050"/>
              </a:lnSpc>
              <a:spcBef>
                <a:spcPts val="100"/>
              </a:spcBef>
            </a:pPr>
            <a:r>
              <a:rPr dirty="0" sz="1800" spc="-5" b="0">
                <a:solidFill>
                  <a:srgbClr val="FFFFFF"/>
                </a:solidFill>
                <a:latin typeface="Calibri Light"/>
                <a:cs typeface="Calibri Light"/>
              </a:rPr>
              <a:t>ПРИОРИТЕТНЫЙ</a:t>
            </a:r>
            <a:r>
              <a:rPr dirty="0" sz="1800" spc="2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800" spc="-5" b="0">
                <a:solidFill>
                  <a:srgbClr val="FFFFFF"/>
                </a:solidFill>
                <a:latin typeface="Calibri Light"/>
                <a:cs typeface="Calibri Light"/>
              </a:rPr>
              <a:t>ПРОЕКТ</a:t>
            </a:r>
            <a:endParaRPr sz="1800">
              <a:latin typeface="Calibri Light"/>
              <a:cs typeface="Calibri Light"/>
            </a:endParaRPr>
          </a:p>
          <a:p>
            <a:pPr algn="ctr" marR="114300">
              <a:lnSpc>
                <a:spcPts val="2050"/>
              </a:lnSpc>
            </a:pPr>
            <a:r>
              <a:rPr dirty="0" sz="1800" spc="-5" b="0">
                <a:solidFill>
                  <a:srgbClr val="FFFFFF"/>
                </a:solidFill>
                <a:latin typeface="Calibri Light"/>
                <a:cs typeface="Calibri Light"/>
              </a:rPr>
              <a:t>«ФОРМИРОВАНИЕ КОМФОРТНОЙ </a:t>
            </a:r>
            <a:r>
              <a:rPr dirty="0" sz="1800" spc="-10" b="0">
                <a:solidFill>
                  <a:srgbClr val="FFFFFF"/>
                </a:solidFill>
                <a:latin typeface="Calibri Light"/>
                <a:cs typeface="Calibri Light"/>
              </a:rPr>
              <a:t>ГОРОДСКОЙ</a:t>
            </a:r>
            <a:r>
              <a:rPr dirty="0" sz="1800" spc="2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800" spc="-5" b="0">
                <a:solidFill>
                  <a:srgbClr val="FFFFFF"/>
                </a:solidFill>
                <a:latin typeface="Calibri Light"/>
                <a:cs typeface="Calibri Light"/>
              </a:rPr>
              <a:t>СРЕДЫ»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100965">
              <a:lnSpc>
                <a:spcPts val="2050"/>
              </a:lnSpc>
            </a:pPr>
            <a:r>
              <a:rPr dirty="0" sz="1800" spc="-15" b="0">
                <a:solidFill>
                  <a:srgbClr val="FFFFFF"/>
                </a:solidFill>
                <a:latin typeface="Calibri Light"/>
                <a:cs typeface="Calibri Light"/>
              </a:rPr>
              <a:t>«Благоустройство общественной территории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2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микрорайон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в районе жилых</a:t>
            </a:r>
            <a:r>
              <a:rPr dirty="0" sz="1800" spc="-1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домов</a:t>
            </a:r>
            <a:endParaRPr sz="1800">
              <a:latin typeface="Calibri"/>
              <a:cs typeface="Calibri"/>
            </a:endParaRPr>
          </a:p>
          <a:p>
            <a:pPr algn="ctr" marR="59690">
              <a:lnSpc>
                <a:spcPts val="2050"/>
              </a:lnSpc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№ 1,2,3 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г.п.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Талинка</a:t>
            </a:r>
            <a:r>
              <a:rPr dirty="0" sz="1800" spc="-20" b="0">
                <a:solidFill>
                  <a:srgbClr val="FFFFFF"/>
                </a:solidFill>
                <a:latin typeface="Calibri Light"/>
                <a:cs typeface="Calibri Light"/>
              </a:rPr>
              <a:t>»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771640" algn="l"/>
              </a:tabLst>
            </a:pPr>
            <a:r>
              <a:rPr dirty="0" sz="1800" spc="-5" b="0">
                <a:solidFill>
                  <a:srgbClr val="FFFFFF"/>
                </a:solidFill>
                <a:latin typeface="Calibri Light"/>
                <a:cs typeface="Calibri Light"/>
              </a:rPr>
              <a:t>#ЖКХменяется	#Городаменяются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640" y="950722"/>
            <a:ext cx="8195309" cy="1488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229870">
              <a:lnSpc>
                <a:spcPct val="100000"/>
              </a:lnSpc>
              <a:spcBef>
                <a:spcPts val="95"/>
              </a:spcBef>
            </a:pPr>
            <a:r>
              <a:rPr dirty="0" sz="1600" spc="-5" b="0">
                <a:latin typeface="Calibri Light"/>
                <a:cs typeface="Calibri Light"/>
              </a:rPr>
              <a:t>Благоустройство общественной </a:t>
            </a:r>
            <a:r>
              <a:rPr dirty="0" sz="1600" spc="-10" b="0">
                <a:latin typeface="Calibri Light"/>
                <a:cs typeface="Calibri Light"/>
              </a:rPr>
              <a:t>территории </a:t>
            </a:r>
            <a:r>
              <a:rPr dirty="0" sz="1600" spc="-5" b="0">
                <a:latin typeface="Calibri Light"/>
                <a:cs typeface="Calibri Light"/>
              </a:rPr>
              <a:t>второго микрорайона г.п. </a:t>
            </a:r>
            <a:r>
              <a:rPr dirty="0" sz="1600" spc="-10" b="0">
                <a:latin typeface="Calibri Light"/>
                <a:cs typeface="Calibri Light"/>
              </a:rPr>
              <a:t>Талинка  осуществляется </a:t>
            </a:r>
            <a:r>
              <a:rPr dirty="0" sz="1600" spc="-5" b="0">
                <a:latin typeface="Calibri Light"/>
                <a:cs typeface="Calibri Light"/>
              </a:rPr>
              <a:t>в рамках муниципальной программы «Жилищно – </a:t>
            </a:r>
            <a:r>
              <a:rPr dirty="0" sz="1600" spc="-10" b="0">
                <a:latin typeface="Calibri Light"/>
                <a:cs typeface="Calibri Light"/>
              </a:rPr>
              <a:t>коммунальный </a:t>
            </a:r>
            <a:r>
              <a:rPr dirty="0" sz="1600" spc="-5" b="0">
                <a:latin typeface="Calibri Light"/>
                <a:cs typeface="Calibri Light"/>
              </a:rPr>
              <a:t>комплекс и  городская среда в муниципальном образовании Октябрьский район», утвержденной  </a:t>
            </a:r>
            <a:r>
              <a:rPr dirty="0" sz="1600" spc="-10" b="0">
                <a:latin typeface="Calibri Light"/>
                <a:cs typeface="Calibri Light"/>
              </a:rPr>
              <a:t>постановлением </a:t>
            </a:r>
            <a:r>
              <a:rPr dirty="0" sz="1600" spc="-5" b="0">
                <a:latin typeface="Calibri Light"/>
                <a:cs typeface="Calibri Light"/>
              </a:rPr>
              <a:t>администрации </a:t>
            </a:r>
            <a:r>
              <a:rPr dirty="0" sz="1600" spc="-10" b="0">
                <a:latin typeface="Calibri Light"/>
                <a:cs typeface="Calibri Light"/>
              </a:rPr>
              <a:t>Октябрьского </a:t>
            </a:r>
            <a:r>
              <a:rPr dirty="0" sz="1600" spc="-5" b="0">
                <a:latin typeface="Calibri Light"/>
                <a:cs typeface="Calibri Light"/>
              </a:rPr>
              <a:t>района от 26.11.2018 №</a:t>
            </a:r>
            <a:r>
              <a:rPr dirty="0" sz="1600" spc="190" b="0">
                <a:latin typeface="Calibri Light"/>
                <a:cs typeface="Calibri Light"/>
              </a:rPr>
              <a:t> </a:t>
            </a:r>
            <a:r>
              <a:rPr dirty="0" sz="1600" spc="-10" b="0">
                <a:latin typeface="Calibri Light"/>
                <a:cs typeface="Calibri Light"/>
              </a:rPr>
              <a:t>2659.</a:t>
            </a:r>
            <a:endParaRPr sz="1600">
              <a:latin typeface="Calibri Light"/>
              <a:cs typeface="Calibri Light"/>
            </a:endParaRPr>
          </a:p>
          <a:p>
            <a:pPr algn="just" marL="12700" marR="6350" indent="228600">
              <a:lnSpc>
                <a:spcPct val="100000"/>
              </a:lnSpc>
            </a:pPr>
            <a:r>
              <a:rPr dirty="0" sz="1600" spc="-5" b="0">
                <a:latin typeface="Calibri Light"/>
                <a:cs typeface="Calibri Light"/>
              </a:rPr>
              <a:t>Источники финансирования - бюджет Ханты – Мансийского автономного округа –Югры и  бюджет муниципальном </a:t>
            </a:r>
            <a:r>
              <a:rPr dirty="0" sz="1600" spc="-10" b="0">
                <a:latin typeface="Calibri Light"/>
                <a:cs typeface="Calibri Light"/>
              </a:rPr>
              <a:t>образования Октябрьский</a:t>
            </a:r>
            <a:r>
              <a:rPr dirty="0" sz="1600" spc="85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район.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437" y="222884"/>
            <a:ext cx="660209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/>
              <a:t>ИНФОРМАЦИЯ </a:t>
            </a:r>
            <a:r>
              <a:rPr dirty="0" sz="2000" spc="-10"/>
              <a:t>ОБ </a:t>
            </a:r>
            <a:r>
              <a:rPr dirty="0" sz="2000" spc="-20"/>
              <a:t>ИСТОЧНИКАХ </a:t>
            </a:r>
            <a:r>
              <a:rPr dirty="0" sz="2000" spc="-25"/>
              <a:t>ФИНАНСИРОВАНИЯ</a:t>
            </a:r>
            <a:r>
              <a:rPr dirty="0" sz="2000" spc="-145"/>
              <a:t> </a:t>
            </a:r>
            <a:r>
              <a:rPr dirty="0" sz="2000" spc="-15"/>
              <a:t>ПРОЕКТА</a:t>
            </a:r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415315" y="6126340"/>
            <a:ext cx="8205444" cy="731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5315" y="764666"/>
            <a:ext cx="8206105" cy="0"/>
          </a:xfrm>
          <a:custGeom>
            <a:avLst/>
            <a:gdLst/>
            <a:ahLst/>
            <a:cxnLst/>
            <a:rect l="l" t="t" r="r" b="b"/>
            <a:pathLst>
              <a:path w="8206105" h="0">
                <a:moveTo>
                  <a:pt x="0" y="0"/>
                </a:moveTo>
                <a:lnTo>
                  <a:pt x="8205571" y="0"/>
                </a:lnTo>
              </a:path>
            </a:pathLst>
          </a:custGeom>
          <a:ln w="9525">
            <a:solidFill>
              <a:srgbClr val="E95C0C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33196" y="2595372"/>
          <a:ext cx="6408420" cy="2222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413000"/>
                <a:gridCol w="1944370"/>
              </a:tblGrid>
              <a:tr h="579119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5" b="0">
                          <a:latin typeface="Calibri Light"/>
                          <a:cs typeface="Calibri Light"/>
                        </a:rPr>
                        <a:t>Источник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600" spc="-5" b="0">
                          <a:latin typeface="Calibri Light"/>
                          <a:cs typeface="Calibri Light"/>
                        </a:rPr>
                        <a:t>финансирования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835660" marR="137160" indent="-6889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10" b="0">
                          <a:latin typeface="Calibri Light"/>
                          <a:cs typeface="Calibri Light"/>
                        </a:rPr>
                        <a:t>Объем </a:t>
                      </a:r>
                      <a:r>
                        <a:rPr dirty="0" sz="1600" spc="-5" b="0">
                          <a:latin typeface="Calibri Light"/>
                          <a:cs typeface="Calibri Light"/>
                        </a:rPr>
                        <a:t>финансирования,  </a:t>
                      </a:r>
                      <a:r>
                        <a:rPr dirty="0" sz="1600" spc="-10" b="0">
                          <a:latin typeface="Calibri Light"/>
                          <a:cs typeface="Calibri Light"/>
                        </a:rPr>
                        <a:t>тыс.</a:t>
                      </a:r>
                      <a:r>
                        <a:rPr dirty="0" sz="1600" spc="-15" b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1600" spc="-5" b="0">
                          <a:latin typeface="Calibri Light"/>
                          <a:cs typeface="Calibri Light"/>
                        </a:rPr>
                        <a:t>руб.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10" b="0">
                          <a:latin typeface="Calibri Light"/>
                          <a:cs typeface="Calibri Light"/>
                        </a:rPr>
                        <a:t>Доля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600" spc="-5" b="0">
                          <a:latin typeface="Calibri Light"/>
                          <a:cs typeface="Calibri Light"/>
                        </a:rPr>
                        <a:t>финансирования, %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Окружной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бюджет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 </a:t>
                      </a:r>
                      <a:r>
                        <a:rPr dirty="0" sz="14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503</a:t>
                      </a:r>
                      <a:r>
                        <a:rPr dirty="0" sz="14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233,89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60,4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Муниципальный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бюджет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745 507,55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Федеральный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бюджет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 </a:t>
                      </a:r>
                      <a:r>
                        <a:rPr dirty="0" sz="14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206</a:t>
                      </a:r>
                      <a:r>
                        <a:rPr dirty="0" sz="14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334,06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29,6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Итого: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7 </a:t>
                      </a:r>
                      <a:r>
                        <a:rPr dirty="0" sz="14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455</a:t>
                      </a:r>
                      <a:r>
                        <a:rPr dirty="0" sz="14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075,5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611555" y="4897628"/>
            <a:ext cx="2119630" cy="13164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14479" y="5140705"/>
            <a:ext cx="1627000" cy="9856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228412" y="2636964"/>
            <a:ext cx="1644442" cy="9953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38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222884"/>
            <a:ext cx="799401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/>
              <a:t>ИНФОРМАЦИЯ </a:t>
            </a:r>
            <a:r>
              <a:rPr dirty="0" sz="2000"/>
              <a:t>О </a:t>
            </a:r>
            <a:r>
              <a:rPr dirty="0" sz="2000" spc="-20"/>
              <a:t>ВОВЛЕЧЕНИИ НАСЕЛЕНИЯ </a:t>
            </a:r>
            <a:r>
              <a:rPr dirty="0" sz="2000"/>
              <a:t>В </a:t>
            </a:r>
            <a:r>
              <a:rPr dirty="0" sz="2000" spc="-15"/>
              <a:t>ПРОЦЕСС</a:t>
            </a:r>
            <a:r>
              <a:rPr dirty="0" sz="2000" spc="-235"/>
              <a:t> </a:t>
            </a:r>
            <a:r>
              <a:rPr dirty="0" sz="2000" spc="-20"/>
              <a:t>БЛАГОУСТРОЙСТВА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415315" y="6126340"/>
            <a:ext cx="8205444" cy="731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5315" y="764666"/>
            <a:ext cx="8206105" cy="0"/>
          </a:xfrm>
          <a:custGeom>
            <a:avLst/>
            <a:gdLst/>
            <a:ahLst/>
            <a:cxnLst/>
            <a:rect l="l" t="t" r="r" b="b"/>
            <a:pathLst>
              <a:path w="8206105" h="0">
                <a:moveTo>
                  <a:pt x="0" y="0"/>
                </a:moveTo>
                <a:lnTo>
                  <a:pt x="8205571" y="0"/>
                </a:lnTo>
              </a:path>
            </a:pathLst>
          </a:custGeom>
          <a:ln w="9525">
            <a:solidFill>
              <a:srgbClr val="E95C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94182" y="1007821"/>
            <a:ext cx="7801609" cy="1093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16205" indent="-104139">
              <a:lnSpc>
                <a:spcPct val="100000"/>
              </a:lnSpc>
              <a:spcBef>
                <a:spcPts val="105"/>
              </a:spcBef>
              <a:buChar char="-"/>
              <a:tabLst>
                <a:tab pos="116839" algn="l"/>
              </a:tabLst>
            </a:pPr>
            <a:r>
              <a:rPr dirty="0" sz="1400" spc="-20">
                <a:latin typeface="Times New Roman"/>
                <a:cs typeface="Times New Roman"/>
              </a:rPr>
              <a:t>Протокол </a:t>
            </a:r>
            <a:r>
              <a:rPr dirty="0" sz="1400">
                <a:latin typeface="Times New Roman"/>
                <a:cs typeface="Times New Roman"/>
              </a:rPr>
              <a:t>Общественных </a:t>
            </a:r>
            <a:r>
              <a:rPr dirty="0" sz="1400" spc="-5">
                <a:latin typeface="Times New Roman"/>
                <a:cs typeface="Times New Roman"/>
              </a:rPr>
              <a:t>обсуждений </a:t>
            </a:r>
            <a:r>
              <a:rPr dirty="0" sz="1400">
                <a:latin typeface="Times New Roman"/>
                <a:cs typeface="Times New Roman"/>
              </a:rPr>
              <a:t>дизайн-проектов мероприятий </a:t>
            </a:r>
            <a:r>
              <a:rPr dirty="0" sz="1400" spc="-5">
                <a:latin typeface="Times New Roman"/>
                <a:cs typeface="Times New Roman"/>
              </a:rPr>
              <a:t>приоритетного</a:t>
            </a:r>
            <a:r>
              <a:rPr dirty="0" sz="1400" spc="-1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проекта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Times New Roman"/>
                <a:cs typeface="Times New Roman"/>
              </a:rPr>
              <a:t>« </a:t>
            </a:r>
            <a:r>
              <a:rPr dirty="0" sz="1400" spc="-5">
                <a:latin typeface="Times New Roman"/>
                <a:cs typeface="Times New Roman"/>
              </a:rPr>
              <a:t>Формирование </a:t>
            </a:r>
            <a:r>
              <a:rPr dirty="0" sz="1400" spc="-10">
                <a:latin typeface="Times New Roman"/>
                <a:cs typeface="Times New Roman"/>
              </a:rPr>
              <a:t>комфортной </a:t>
            </a:r>
            <a:r>
              <a:rPr dirty="0" sz="1400" spc="-15">
                <a:latin typeface="Times New Roman"/>
                <a:cs typeface="Times New Roman"/>
              </a:rPr>
              <a:t>городской </a:t>
            </a:r>
            <a:r>
              <a:rPr dirty="0" sz="1400" spc="-5">
                <a:latin typeface="Times New Roman"/>
                <a:cs typeface="Times New Roman"/>
              </a:rPr>
              <a:t>среды» </a:t>
            </a:r>
            <a:r>
              <a:rPr dirty="0" sz="1400">
                <a:latin typeface="Times New Roman"/>
                <a:cs typeface="Times New Roman"/>
              </a:rPr>
              <a:t>на 2018-2020 </a:t>
            </a:r>
            <a:r>
              <a:rPr dirty="0" sz="1400" spc="-20">
                <a:latin typeface="Times New Roman"/>
                <a:cs typeface="Times New Roman"/>
              </a:rPr>
              <a:t>годы </a:t>
            </a:r>
            <a:r>
              <a:rPr dirty="0" sz="1400" spc="-10">
                <a:latin typeface="Times New Roman"/>
                <a:cs typeface="Times New Roman"/>
              </a:rPr>
              <a:t>от</a:t>
            </a:r>
            <a:r>
              <a:rPr dirty="0" sz="1400" spc="-18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13.11.2018г.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16839" algn="l"/>
              </a:tabLst>
            </a:pPr>
            <a:r>
              <a:rPr dirty="0" sz="1400">
                <a:latin typeface="Times New Roman"/>
                <a:cs typeface="Times New Roman"/>
              </a:rPr>
              <a:t>Постановление администрации </a:t>
            </a:r>
            <a:r>
              <a:rPr dirty="0" sz="1400" spc="-40">
                <a:latin typeface="Times New Roman"/>
                <a:cs typeface="Times New Roman"/>
              </a:rPr>
              <a:t>г.п. </a:t>
            </a:r>
            <a:r>
              <a:rPr dirty="0" sz="1400" spc="-10">
                <a:latin typeface="Times New Roman"/>
                <a:cs typeface="Times New Roman"/>
              </a:rPr>
              <a:t>Талинка от </a:t>
            </a:r>
            <a:r>
              <a:rPr dirty="0" sz="1400" spc="-5">
                <a:latin typeface="Times New Roman"/>
                <a:cs typeface="Times New Roman"/>
              </a:rPr>
              <a:t>16.11.2018 </a:t>
            </a:r>
            <a:r>
              <a:rPr dirty="0" sz="1400">
                <a:latin typeface="Times New Roman"/>
                <a:cs typeface="Times New Roman"/>
              </a:rPr>
              <a:t>№ 366 </a:t>
            </a:r>
            <a:r>
              <a:rPr dirty="0" sz="1400" spc="-5">
                <a:latin typeface="Times New Roman"/>
                <a:cs typeface="Times New Roman"/>
              </a:rPr>
              <a:t>«Об утверждении </a:t>
            </a:r>
            <a:r>
              <a:rPr dirty="0" sz="1400">
                <a:latin typeface="Times New Roman"/>
                <a:cs typeface="Times New Roman"/>
              </a:rPr>
              <a:t>дизайн-проектов  мероприятий </a:t>
            </a:r>
            <a:r>
              <a:rPr dirty="0" sz="1400" spc="-5">
                <a:latin typeface="Times New Roman"/>
                <a:cs typeface="Times New Roman"/>
              </a:rPr>
              <a:t>приоритетного </a:t>
            </a:r>
            <a:r>
              <a:rPr dirty="0" sz="1400">
                <a:latin typeface="Times New Roman"/>
                <a:cs typeface="Times New Roman"/>
              </a:rPr>
              <a:t>проекта « </a:t>
            </a:r>
            <a:r>
              <a:rPr dirty="0" sz="1400" spc="-5">
                <a:latin typeface="Times New Roman"/>
                <a:cs typeface="Times New Roman"/>
              </a:rPr>
              <a:t>Формирование </a:t>
            </a:r>
            <a:r>
              <a:rPr dirty="0" sz="1400" spc="-10">
                <a:latin typeface="Times New Roman"/>
                <a:cs typeface="Times New Roman"/>
              </a:rPr>
              <a:t>комфортной </a:t>
            </a:r>
            <a:r>
              <a:rPr dirty="0" sz="1400" spc="-20">
                <a:latin typeface="Times New Roman"/>
                <a:cs typeface="Times New Roman"/>
              </a:rPr>
              <a:t>городской</a:t>
            </a:r>
            <a:r>
              <a:rPr dirty="0" sz="1400" spc="-19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среды»</a:t>
            </a:r>
            <a:endParaRPr sz="1400">
              <a:latin typeface="Times New Roman"/>
              <a:cs typeface="Times New Roman"/>
            </a:endParaRPr>
          </a:p>
          <a:p>
            <a:pPr marL="116205" indent="-104139">
              <a:lnSpc>
                <a:spcPct val="100000"/>
              </a:lnSpc>
              <a:buChar char="-"/>
              <a:tabLst>
                <a:tab pos="116839" algn="l"/>
              </a:tabLst>
            </a:pPr>
            <a:r>
              <a:rPr dirty="0" sz="1400" spc="-5">
                <a:latin typeface="Times New Roman"/>
                <a:cs typeface="Times New Roman"/>
              </a:rPr>
              <a:t>Дизайн-проект </a:t>
            </a:r>
            <a:r>
              <a:rPr dirty="0" sz="1400" spc="-10">
                <a:latin typeface="Times New Roman"/>
                <a:cs typeface="Times New Roman"/>
              </a:rPr>
              <a:t>благоустраиваемой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территории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2520" y="2204847"/>
            <a:ext cx="2995422" cy="1739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8233" y="2190495"/>
            <a:ext cx="3024505" cy="1768475"/>
          </a:xfrm>
          <a:custGeom>
            <a:avLst/>
            <a:gdLst/>
            <a:ahLst/>
            <a:cxnLst/>
            <a:rect l="l" t="t" r="r" b="b"/>
            <a:pathLst>
              <a:path w="3024504" h="1768475">
                <a:moveTo>
                  <a:pt x="0" y="1768347"/>
                </a:moveTo>
                <a:lnTo>
                  <a:pt x="3023997" y="1768347"/>
                </a:lnTo>
                <a:lnTo>
                  <a:pt x="3023997" y="0"/>
                </a:lnTo>
                <a:lnTo>
                  <a:pt x="0" y="0"/>
                </a:lnTo>
                <a:lnTo>
                  <a:pt x="0" y="1768347"/>
                </a:lnTo>
                <a:close/>
              </a:path>
            </a:pathLst>
          </a:custGeom>
          <a:ln w="28574">
            <a:solidFill>
              <a:srgbClr val="E26C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60035" y="2204847"/>
            <a:ext cx="3240405" cy="18355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45684" y="2190495"/>
            <a:ext cx="3268979" cy="1864360"/>
          </a:xfrm>
          <a:custGeom>
            <a:avLst/>
            <a:gdLst/>
            <a:ahLst/>
            <a:cxnLst/>
            <a:rect l="l" t="t" r="r" b="b"/>
            <a:pathLst>
              <a:path w="3268979" h="1864360">
                <a:moveTo>
                  <a:pt x="0" y="1864105"/>
                </a:moveTo>
                <a:lnTo>
                  <a:pt x="3268980" y="1864105"/>
                </a:lnTo>
                <a:lnTo>
                  <a:pt x="3268980" y="0"/>
                </a:lnTo>
                <a:lnTo>
                  <a:pt x="0" y="0"/>
                </a:lnTo>
                <a:lnTo>
                  <a:pt x="0" y="1864105"/>
                </a:lnTo>
                <a:close/>
              </a:path>
            </a:pathLst>
          </a:custGeom>
          <a:ln w="28575">
            <a:solidFill>
              <a:srgbClr val="E26C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7666" y="4335157"/>
            <a:ext cx="3093974" cy="1736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73379" y="4320870"/>
            <a:ext cx="3122930" cy="1765300"/>
          </a:xfrm>
          <a:custGeom>
            <a:avLst/>
            <a:gdLst/>
            <a:ahLst/>
            <a:cxnLst/>
            <a:rect l="l" t="t" r="r" b="b"/>
            <a:pathLst>
              <a:path w="3122929" h="1765300">
                <a:moveTo>
                  <a:pt x="0" y="1765300"/>
                </a:moveTo>
                <a:lnTo>
                  <a:pt x="3122549" y="1765300"/>
                </a:lnTo>
                <a:lnTo>
                  <a:pt x="3122549" y="0"/>
                </a:lnTo>
                <a:lnTo>
                  <a:pt x="0" y="0"/>
                </a:lnTo>
                <a:lnTo>
                  <a:pt x="0" y="1765300"/>
                </a:lnTo>
                <a:close/>
              </a:path>
            </a:pathLst>
          </a:custGeom>
          <a:ln w="28575">
            <a:solidFill>
              <a:srgbClr val="E26C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56200" y="4359275"/>
            <a:ext cx="3149600" cy="16605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41848" y="4344987"/>
            <a:ext cx="3178175" cy="1689100"/>
          </a:xfrm>
          <a:custGeom>
            <a:avLst/>
            <a:gdLst/>
            <a:ahLst/>
            <a:cxnLst/>
            <a:rect l="l" t="t" r="r" b="b"/>
            <a:pathLst>
              <a:path w="3178175" h="1689100">
                <a:moveTo>
                  <a:pt x="0" y="1689100"/>
                </a:moveTo>
                <a:lnTo>
                  <a:pt x="3178175" y="1689100"/>
                </a:lnTo>
                <a:lnTo>
                  <a:pt x="3178175" y="0"/>
                </a:lnTo>
                <a:lnTo>
                  <a:pt x="0" y="0"/>
                </a:lnTo>
                <a:lnTo>
                  <a:pt x="0" y="1689100"/>
                </a:lnTo>
                <a:close/>
              </a:path>
            </a:pathLst>
          </a:custGeom>
          <a:ln w="28575">
            <a:solidFill>
              <a:srgbClr val="E26C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123945" y="3184525"/>
            <a:ext cx="2476500" cy="1466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109595" y="3170301"/>
            <a:ext cx="2505075" cy="1495425"/>
          </a:xfrm>
          <a:custGeom>
            <a:avLst/>
            <a:gdLst/>
            <a:ahLst/>
            <a:cxnLst/>
            <a:rect l="l" t="t" r="r" b="b"/>
            <a:pathLst>
              <a:path w="2505075" h="1495425">
                <a:moveTo>
                  <a:pt x="0" y="1495425"/>
                </a:moveTo>
                <a:lnTo>
                  <a:pt x="2505075" y="1495425"/>
                </a:lnTo>
                <a:lnTo>
                  <a:pt x="2505075" y="0"/>
                </a:lnTo>
                <a:lnTo>
                  <a:pt x="0" y="0"/>
                </a:lnTo>
                <a:lnTo>
                  <a:pt x="0" y="1495425"/>
                </a:lnTo>
                <a:close/>
              </a:path>
            </a:pathLst>
          </a:custGeom>
          <a:ln w="28575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38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222884"/>
            <a:ext cx="799401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/>
              <a:t>ИНФОРМАЦИЯ </a:t>
            </a:r>
            <a:r>
              <a:rPr dirty="0" sz="2000"/>
              <a:t>О </a:t>
            </a:r>
            <a:r>
              <a:rPr dirty="0" sz="2000" spc="-20"/>
              <a:t>ВОВЛЕЧЕНИИ НАСЕЛЕНИЯ </a:t>
            </a:r>
            <a:r>
              <a:rPr dirty="0" sz="2000"/>
              <a:t>В </a:t>
            </a:r>
            <a:r>
              <a:rPr dirty="0" sz="2000" spc="-15"/>
              <a:t>ПРОЦЕСС</a:t>
            </a:r>
            <a:r>
              <a:rPr dirty="0" sz="2000" spc="-235"/>
              <a:t> </a:t>
            </a:r>
            <a:r>
              <a:rPr dirty="0" sz="2000" spc="-20"/>
              <a:t>БЛАГОУСТРОЙСТВА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415315" y="6126340"/>
            <a:ext cx="8205444" cy="731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5315" y="764666"/>
            <a:ext cx="8206105" cy="0"/>
          </a:xfrm>
          <a:custGeom>
            <a:avLst/>
            <a:gdLst/>
            <a:ahLst/>
            <a:cxnLst/>
            <a:rect l="l" t="t" r="r" b="b"/>
            <a:pathLst>
              <a:path w="8206105" h="0">
                <a:moveTo>
                  <a:pt x="0" y="0"/>
                </a:moveTo>
                <a:lnTo>
                  <a:pt x="8205571" y="0"/>
                </a:lnTo>
              </a:path>
            </a:pathLst>
          </a:custGeom>
          <a:ln w="9525">
            <a:solidFill>
              <a:srgbClr val="E95C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5315" y="928357"/>
            <a:ext cx="8205470" cy="4930140"/>
          </a:xfrm>
          <a:custGeom>
            <a:avLst/>
            <a:gdLst/>
            <a:ahLst/>
            <a:cxnLst/>
            <a:rect l="l" t="t" r="r" b="b"/>
            <a:pathLst>
              <a:path w="8205470" h="4930140">
                <a:moveTo>
                  <a:pt x="0" y="4929632"/>
                </a:moveTo>
                <a:lnTo>
                  <a:pt x="8205470" y="4929632"/>
                </a:lnTo>
                <a:lnTo>
                  <a:pt x="8205470" y="0"/>
                </a:lnTo>
                <a:lnTo>
                  <a:pt x="0" y="0"/>
                </a:lnTo>
                <a:lnTo>
                  <a:pt x="0" y="4929632"/>
                </a:lnTo>
                <a:close/>
              </a:path>
            </a:pathLst>
          </a:custGeom>
          <a:ln w="25400">
            <a:solidFill>
              <a:srgbClr val="9D9D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18540" y="918210"/>
            <a:ext cx="7692390" cy="2799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9525">
              <a:lnSpc>
                <a:spcPct val="100000"/>
              </a:lnSpc>
              <a:spcBef>
                <a:spcPts val="95"/>
              </a:spcBef>
              <a:buChar char="-"/>
              <a:tabLst>
                <a:tab pos="132080" algn="l"/>
              </a:tabLst>
            </a:pPr>
            <a:r>
              <a:rPr dirty="0" sz="1300" spc="-5">
                <a:latin typeface="Calibri"/>
                <a:cs typeface="Calibri"/>
              </a:rPr>
              <a:t>информирование граждан, организаций о планирующихся изменениях и возможности участия в </a:t>
            </a:r>
            <a:r>
              <a:rPr dirty="0" sz="1300" spc="-15">
                <a:latin typeface="Calibri"/>
                <a:cs typeface="Calibri"/>
              </a:rPr>
              <a:t>этом  </a:t>
            </a:r>
            <a:r>
              <a:rPr dirty="0" sz="1300" spc="-5">
                <a:latin typeface="Calibri"/>
                <a:cs typeface="Calibri"/>
              </a:rPr>
              <a:t>процессе;</a:t>
            </a:r>
            <a:endParaRPr sz="1300">
              <a:latin typeface="Calibri"/>
              <a:cs typeface="Calibri"/>
            </a:endParaRPr>
          </a:p>
          <a:p>
            <a:pPr algn="just" marL="12700" marR="6985" indent="36195">
              <a:lnSpc>
                <a:spcPct val="100000"/>
              </a:lnSpc>
              <a:buChar char="-"/>
              <a:tabLst>
                <a:tab pos="243204" algn="l"/>
              </a:tabLst>
            </a:pPr>
            <a:r>
              <a:rPr dirty="0" sz="1300" spc="-5">
                <a:latin typeface="Calibri"/>
                <a:cs typeface="Calibri"/>
              </a:rPr>
              <a:t>вывешивание </a:t>
            </a:r>
            <a:r>
              <a:rPr dirty="0" sz="1300">
                <a:latin typeface="Calibri"/>
                <a:cs typeface="Calibri"/>
              </a:rPr>
              <a:t>афиш </a:t>
            </a:r>
            <a:r>
              <a:rPr dirty="0" sz="1300" spc="-5">
                <a:latin typeface="Calibri"/>
                <a:cs typeface="Calibri"/>
              </a:rPr>
              <a:t>и объявлений на информационных </a:t>
            </a:r>
            <a:r>
              <a:rPr dirty="0" sz="1300" spc="-15">
                <a:latin typeface="Calibri"/>
                <a:cs typeface="Calibri"/>
              </a:rPr>
              <a:t>досках </a:t>
            </a:r>
            <a:r>
              <a:rPr dirty="0" sz="1300" spc="-5">
                <a:latin typeface="Calibri"/>
                <a:cs typeface="Calibri"/>
              </a:rPr>
              <a:t>в </a:t>
            </a:r>
            <a:r>
              <a:rPr dirty="0" sz="1300" spc="-10">
                <a:latin typeface="Calibri"/>
                <a:cs typeface="Calibri"/>
              </a:rPr>
              <a:t>подъездах жилых домов,  расположенных </a:t>
            </a:r>
            <a:r>
              <a:rPr dirty="0" sz="1300" spc="-5">
                <a:latin typeface="Calibri"/>
                <a:cs typeface="Calibri"/>
              </a:rPr>
              <a:t>в непосредственной </a:t>
            </a:r>
            <a:r>
              <a:rPr dirty="0" sz="1300" spc="-10">
                <a:latin typeface="Calibri"/>
                <a:cs typeface="Calibri"/>
              </a:rPr>
              <a:t>близости </a:t>
            </a:r>
            <a:r>
              <a:rPr dirty="0" sz="1300" spc="-5">
                <a:latin typeface="Calibri"/>
                <a:cs typeface="Calibri"/>
              </a:rPr>
              <a:t>к проектируемому </a:t>
            </a:r>
            <a:r>
              <a:rPr dirty="0" sz="1300" spc="-10">
                <a:latin typeface="Calibri"/>
                <a:cs typeface="Calibri"/>
              </a:rPr>
              <a:t>объекту, </a:t>
            </a:r>
            <a:r>
              <a:rPr dirty="0" sz="1300" spc="-5">
                <a:latin typeface="Calibri"/>
                <a:cs typeface="Calibri"/>
              </a:rPr>
              <a:t>а </a:t>
            </a:r>
            <a:r>
              <a:rPr dirty="0" sz="1300" spc="-10">
                <a:latin typeface="Calibri"/>
                <a:cs typeface="Calibri"/>
              </a:rPr>
              <a:t>также </a:t>
            </a:r>
            <a:r>
              <a:rPr dirty="0" sz="1300" spc="5">
                <a:latin typeface="Calibri"/>
                <a:cs typeface="Calibri"/>
              </a:rPr>
              <a:t>на </a:t>
            </a:r>
            <a:r>
              <a:rPr dirty="0" sz="1300" spc="-5">
                <a:latin typeface="Calibri"/>
                <a:cs typeface="Calibri"/>
              </a:rPr>
              <a:t>специальных </a:t>
            </a:r>
            <a:r>
              <a:rPr dirty="0" sz="1300">
                <a:latin typeface="Calibri"/>
                <a:cs typeface="Calibri"/>
              </a:rPr>
              <a:t>стендах  </a:t>
            </a:r>
            <a:r>
              <a:rPr dirty="0" sz="1300" spc="-5">
                <a:latin typeface="Calibri"/>
                <a:cs typeface="Calibri"/>
              </a:rPr>
              <a:t>на самом объекте; в местах притяжения и скопления </a:t>
            </a:r>
            <a:r>
              <a:rPr dirty="0" sz="1300" spc="-15">
                <a:latin typeface="Calibri"/>
                <a:cs typeface="Calibri"/>
              </a:rPr>
              <a:t>людей </a:t>
            </a:r>
            <a:r>
              <a:rPr dirty="0" sz="1300" spc="-5">
                <a:latin typeface="Calibri"/>
                <a:cs typeface="Calibri"/>
              </a:rPr>
              <a:t>(общественные и </a:t>
            </a:r>
            <a:r>
              <a:rPr dirty="0" sz="1300" spc="-10">
                <a:latin typeface="Calibri"/>
                <a:cs typeface="Calibri"/>
              </a:rPr>
              <a:t>торгово-развлекательные  центры, знаковые </a:t>
            </a:r>
            <a:r>
              <a:rPr dirty="0" sz="1300" spc="-5">
                <a:latin typeface="Calibri"/>
                <a:cs typeface="Calibri"/>
              </a:rPr>
              <a:t>места и</a:t>
            </a:r>
            <a:r>
              <a:rPr dirty="0" sz="1300" spc="75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площадки);</a:t>
            </a:r>
            <a:endParaRPr sz="1300">
              <a:latin typeface="Calibri"/>
              <a:cs typeface="Calibri"/>
            </a:endParaRPr>
          </a:p>
          <a:p>
            <a:pPr algn="just" marL="100965" indent="-88900">
              <a:lnSpc>
                <a:spcPct val="100000"/>
              </a:lnSpc>
              <a:buChar char="-"/>
              <a:tabLst>
                <a:tab pos="101600" algn="l"/>
              </a:tabLst>
            </a:pPr>
            <a:r>
              <a:rPr dirty="0" sz="1300" spc="-10">
                <a:latin typeface="Calibri"/>
                <a:cs typeface="Calibri"/>
              </a:rPr>
              <a:t>разработка </a:t>
            </a:r>
            <a:r>
              <a:rPr dirty="0" sz="1300" spc="-5">
                <a:latin typeface="Calibri"/>
                <a:cs typeface="Calibri"/>
              </a:rPr>
              <a:t>дизайн- проектов </a:t>
            </a:r>
            <a:r>
              <a:rPr dirty="0" sz="1300" spc="-10">
                <a:latin typeface="Calibri"/>
                <a:cs typeface="Calibri"/>
              </a:rPr>
              <a:t>благоустраиваемой территории </a:t>
            </a:r>
            <a:r>
              <a:rPr dirty="0" sz="1300" spc="-5">
                <a:latin typeface="Calibri"/>
                <a:cs typeface="Calibri"/>
              </a:rPr>
              <a:t>с участием</a:t>
            </a:r>
            <a:r>
              <a:rPr dirty="0" sz="1300" spc="20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граждан;</a:t>
            </a:r>
            <a:endParaRPr sz="1300">
              <a:latin typeface="Calibri"/>
              <a:cs typeface="Calibri"/>
            </a:endParaRPr>
          </a:p>
          <a:p>
            <a:pPr algn="just" marL="100965" indent="-88900">
              <a:lnSpc>
                <a:spcPct val="100000"/>
              </a:lnSpc>
              <a:spcBef>
                <a:spcPts val="5"/>
              </a:spcBef>
              <a:buChar char="-"/>
              <a:tabLst>
                <a:tab pos="101600" algn="l"/>
              </a:tabLst>
            </a:pPr>
            <a:r>
              <a:rPr dirty="0" sz="1300" spc="-10">
                <a:latin typeface="Calibri"/>
                <a:cs typeface="Calibri"/>
              </a:rPr>
              <a:t>проведение </a:t>
            </a:r>
            <a:r>
              <a:rPr dirty="0" sz="1300" spc="-5">
                <a:latin typeface="Calibri"/>
                <a:cs typeface="Calibri"/>
              </a:rPr>
              <a:t>общественных</a:t>
            </a:r>
            <a:r>
              <a:rPr dirty="0" sz="1300" spc="6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обсуждений;</a:t>
            </a:r>
            <a:endParaRPr sz="1300">
              <a:latin typeface="Calibri"/>
              <a:cs typeface="Calibri"/>
            </a:endParaRPr>
          </a:p>
          <a:p>
            <a:pPr algn="just" marL="12700" marR="5080" indent="36195">
              <a:lnSpc>
                <a:spcPct val="100000"/>
              </a:lnSpc>
              <a:buChar char="-"/>
              <a:tabLst>
                <a:tab pos="144145" algn="l"/>
              </a:tabLst>
            </a:pPr>
            <a:r>
              <a:rPr dirty="0" sz="1300" spc="-5">
                <a:latin typeface="Calibri"/>
                <a:cs typeface="Calibri"/>
              </a:rPr>
              <a:t>размещение на официальном сайте </a:t>
            </a:r>
            <a:r>
              <a:rPr dirty="0" sz="1300" spc="-15">
                <a:latin typeface="Calibri"/>
                <a:cs typeface="Calibri"/>
              </a:rPr>
              <a:t>городского </a:t>
            </a:r>
            <a:r>
              <a:rPr dirty="0" sz="1300" spc="-5">
                <a:latin typeface="Calibri"/>
                <a:cs typeface="Calibri"/>
              </a:rPr>
              <a:t>поселения информации о </a:t>
            </a:r>
            <a:r>
              <a:rPr dirty="0" sz="1300" spc="-25">
                <a:latin typeface="Calibri"/>
                <a:cs typeface="Calibri"/>
              </a:rPr>
              <a:t>ходе </a:t>
            </a:r>
            <a:r>
              <a:rPr dirty="0" sz="1300" spc="-5">
                <a:latin typeface="Calibri"/>
                <a:cs typeface="Calibri"/>
              </a:rPr>
              <a:t>проекта, с </a:t>
            </a:r>
            <a:r>
              <a:rPr dirty="0" sz="1300" spc="-10">
                <a:latin typeface="Calibri"/>
                <a:cs typeface="Calibri"/>
              </a:rPr>
              <a:t>публикацией  фото, видео </a:t>
            </a:r>
            <a:r>
              <a:rPr dirty="0" sz="1300" spc="-5">
                <a:latin typeface="Calibri"/>
                <a:cs typeface="Calibri"/>
              </a:rPr>
              <a:t>и </a:t>
            </a:r>
            <a:r>
              <a:rPr dirty="0" sz="1300" spc="-10">
                <a:latin typeface="Calibri"/>
                <a:cs typeface="Calibri"/>
              </a:rPr>
              <a:t>текстовых отчетов </a:t>
            </a:r>
            <a:r>
              <a:rPr dirty="0" sz="1300" spc="-5">
                <a:latin typeface="Calibri"/>
                <a:cs typeface="Calibri"/>
              </a:rPr>
              <a:t>по </a:t>
            </a:r>
            <a:r>
              <a:rPr dirty="0" sz="1300" spc="-10">
                <a:latin typeface="Calibri"/>
                <a:cs typeface="Calibri"/>
              </a:rPr>
              <a:t>итогам проведения </a:t>
            </a:r>
            <a:r>
              <a:rPr dirty="0" sz="1300" spc="-5">
                <a:latin typeface="Calibri"/>
                <a:cs typeface="Calibri"/>
              </a:rPr>
              <a:t>общественных</a:t>
            </a:r>
            <a:r>
              <a:rPr dirty="0" sz="1300" spc="18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обсуждений;</a:t>
            </a:r>
            <a:endParaRPr sz="1300">
              <a:latin typeface="Calibri"/>
              <a:cs typeface="Calibri"/>
            </a:endParaRPr>
          </a:p>
          <a:p>
            <a:pPr algn="just" marL="12700" marR="6985" indent="36195">
              <a:lnSpc>
                <a:spcPct val="100000"/>
              </a:lnSpc>
              <a:buChar char="-"/>
              <a:tabLst>
                <a:tab pos="168275" algn="l"/>
              </a:tabLst>
            </a:pPr>
            <a:r>
              <a:rPr dirty="0" sz="1300" spc="-5">
                <a:latin typeface="Calibri"/>
                <a:cs typeface="Calibri"/>
              </a:rPr>
              <a:t>организация и проведение </a:t>
            </a:r>
            <a:r>
              <a:rPr dirty="0" sz="1300" spc="-10">
                <a:latin typeface="Calibri"/>
                <a:cs typeface="Calibri"/>
              </a:rPr>
              <a:t>Международного </a:t>
            </a:r>
            <a:r>
              <a:rPr dirty="0" sz="1300" spc="-5">
                <a:latin typeface="Calibri"/>
                <a:cs typeface="Calibri"/>
              </a:rPr>
              <a:t>дня соседей, </a:t>
            </a:r>
            <a:r>
              <a:rPr dirty="0" sz="1300" spc="-10">
                <a:latin typeface="Calibri"/>
                <a:cs typeface="Calibri"/>
              </a:rPr>
              <a:t>общероссийского субботника </a:t>
            </a:r>
            <a:r>
              <a:rPr dirty="0" sz="1300" spc="-15">
                <a:latin typeface="Calibri"/>
                <a:cs typeface="Calibri"/>
              </a:rPr>
              <a:t>«Генеральная  </a:t>
            </a:r>
            <a:r>
              <a:rPr dirty="0" sz="1300" spc="-10">
                <a:latin typeface="Calibri"/>
                <a:cs typeface="Calibri"/>
              </a:rPr>
              <a:t>уборка </a:t>
            </a:r>
            <a:r>
              <a:rPr dirty="0" sz="1300" spc="-5">
                <a:latin typeface="Calibri"/>
                <a:cs typeface="Calibri"/>
              </a:rPr>
              <a:t>страны», </a:t>
            </a:r>
            <a:r>
              <a:rPr dirty="0" sz="1300" spc="-10">
                <a:latin typeface="Calibri"/>
                <a:cs typeface="Calibri"/>
              </a:rPr>
              <a:t>общепоселковые </a:t>
            </a:r>
            <a:r>
              <a:rPr dirty="0" sz="1300" spc="-5">
                <a:latin typeface="Calibri"/>
                <a:cs typeface="Calibri"/>
              </a:rPr>
              <a:t>субботники </a:t>
            </a:r>
            <a:r>
              <a:rPr dirty="0" sz="1300">
                <a:latin typeface="Calibri"/>
                <a:cs typeface="Calibri"/>
              </a:rPr>
              <a:t>по </a:t>
            </a:r>
            <a:r>
              <a:rPr dirty="0" sz="1300" spc="-10">
                <a:latin typeface="Calibri"/>
                <a:cs typeface="Calibri"/>
              </a:rPr>
              <a:t>благоустройству </a:t>
            </a:r>
            <a:r>
              <a:rPr dirty="0" sz="1300" spc="-5">
                <a:latin typeface="Calibri"/>
                <a:cs typeface="Calibri"/>
              </a:rPr>
              <a:t>и облагораживанию общественных  </a:t>
            </a:r>
            <a:r>
              <a:rPr dirty="0" sz="1300" spc="-10">
                <a:latin typeface="Calibri"/>
                <a:cs typeface="Calibri"/>
              </a:rPr>
              <a:t>территорий.</a:t>
            </a:r>
            <a:endParaRPr sz="1300">
              <a:latin typeface="Calibri"/>
              <a:cs typeface="Calibri"/>
            </a:endParaRPr>
          </a:p>
          <a:p>
            <a:pPr algn="just" marL="139065" indent="-88900">
              <a:lnSpc>
                <a:spcPct val="100000"/>
              </a:lnSpc>
              <a:buChar char="-"/>
              <a:tabLst>
                <a:tab pos="139700" algn="l"/>
              </a:tabLst>
            </a:pPr>
            <a:r>
              <a:rPr dirty="0" sz="1300" spc="-10">
                <a:latin typeface="Calibri"/>
                <a:cs typeface="Calibri"/>
              </a:rPr>
              <a:t>привлечение </a:t>
            </a:r>
            <a:r>
              <a:rPr dirty="0" sz="1300" spc="-15">
                <a:latin typeface="Calibri"/>
                <a:cs typeface="Calibri"/>
              </a:rPr>
              <a:t>жителей </a:t>
            </a:r>
            <a:r>
              <a:rPr dirty="0" sz="1300" spc="-5">
                <a:latin typeface="Calibri"/>
                <a:cs typeface="Calibri"/>
              </a:rPr>
              <a:t>в </a:t>
            </a:r>
            <a:r>
              <a:rPr dirty="0" sz="1300" spc="-10">
                <a:latin typeface="Calibri"/>
                <a:cs typeface="Calibri"/>
              </a:rPr>
              <a:t>комиссию </a:t>
            </a:r>
            <a:r>
              <a:rPr dirty="0" sz="1300" spc="-5">
                <a:latin typeface="Calibri"/>
                <a:cs typeface="Calibri"/>
              </a:rPr>
              <a:t>по </a:t>
            </a:r>
            <a:r>
              <a:rPr dirty="0" sz="1300" spc="-10">
                <a:latin typeface="Calibri"/>
                <a:cs typeface="Calibri"/>
              </a:rPr>
              <a:t>приемке </a:t>
            </a:r>
            <a:r>
              <a:rPr dirty="0" sz="1300" spc="-5">
                <a:latin typeface="Calibri"/>
                <a:cs typeface="Calibri"/>
              </a:rPr>
              <a:t>работ по </a:t>
            </a:r>
            <a:r>
              <a:rPr dirty="0" sz="1300" spc="-10">
                <a:latin typeface="Calibri"/>
                <a:cs typeface="Calibri"/>
              </a:rPr>
              <a:t>благоустройству</a:t>
            </a:r>
            <a:r>
              <a:rPr dirty="0" sz="1300" spc="26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территорий.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7994" y="4389615"/>
            <a:ext cx="2198624" cy="14683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8469" y="4380090"/>
            <a:ext cx="2218055" cy="1487805"/>
          </a:xfrm>
          <a:custGeom>
            <a:avLst/>
            <a:gdLst/>
            <a:ahLst/>
            <a:cxnLst/>
            <a:rect l="l" t="t" r="r" b="b"/>
            <a:pathLst>
              <a:path w="2218055" h="1487804">
                <a:moveTo>
                  <a:pt x="0" y="1487423"/>
                </a:moveTo>
                <a:lnTo>
                  <a:pt x="2217674" y="1487423"/>
                </a:lnTo>
                <a:lnTo>
                  <a:pt x="2217674" y="0"/>
                </a:lnTo>
                <a:lnTo>
                  <a:pt x="0" y="0"/>
                </a:lnTo>
                <a:lnTo>
                  <a:pt x="0" y="1487423"/>
                </a:lnTo>
                <a:close/>
              </a:path>
            </a:pathLst>
          </a:custGeom>
          <a:ln w="19050">
            <a:solidFill>
              <a:srgbClr val="17365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90851" y="4005071"/>
            <a:ext cx="2098675" cy="14033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81326" y="3995546"/>
            <a:ext cx="2117725" cy="1422400"/>
          </a:xfrm>
          <a:custGeom>
            <a:avLst/>
            <a:gdLst/>
            <a:ahLst/>
            <a:cxnLst/>
            <a:rect l="l" t="t" r="r" b="b"/>
            <a:pathLst>
              <a:path w="2117725" h="1422400">
                <a:moveTo>
                  <a:pt x="0" y="1422399"/>
                </a:moveTo>
                <a:lnTo>
                  <a:pt x="2117725" y="1422399"/>
                </a:lnTo>
                <a:lnTo>
                  <a:pt x="2117725" y="0"/>
                </a:lnTo>
                <a:lnTo>
                  <a:pt x="0" y="0"/>
                </a:lnTo>
                <a:lnTo>
                  <a:pt x="0" y="1422399"/>
                </a:lnTo>
                <a:close/>
              </a:path>
            </a:pathLst>
          </a:custGeom>
          <a:ln w="19050">
            <a:solidFill>
              <a:srgbClr val="17365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89526" y="4327232"/>
            <a:ext cx="2030349" cy="1508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80001" y="4317707"/>
            <a:ext cx="2049780" cy="1527175"/>
          </a:xfrm>
          <a:custGeom>
            <a:avLst/>
            <a:gdLst/>
            <a:ahLst/>
            <a:cxnLst/>
            <a:rect l="l" t="t" r="r" b="b"/>
            <a:pathLst>
              <a:path w="2049779" h="1527175">
                <a:moveTo>
                  <a:pt x="0" y="1527175"/>
                </a:moveTo>
                <a:lnTo>
                  <a:pt x="2049399" y="1527175"/>
                </a:lnTo>
                <a:lnTo>
                  <a:pt x="2049399" y="0"/>
                </a:lnTo>
                <a:lnTo>
                  <a:pt x="0" y="0"/>
                </a:lnTo>
                <a:lnTo>
                  <a:pt x="0" y="1527175"/>
                </a:lnTo>
                <a:close/>
              </a:path>
            </a:pathLst>
          </a:custGeom>
          <a:ln w="19050">
            <a:solidFill>
              <a:srgbClr val="17365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57925" y="3936872"/>
            <a:ext cx="2200275" cy="1471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248400" y="3927347"/>
            <a:ext cx="2219325" cy="1490980"/>
          </a:xfrm>
          <a:custGeom>
            <a:avLst/>
            <a:gdLst/>
            <a:ahLst/>
            <a:cxnLst/>
            <a:rect l="l" t="t" r="r" b="b"/>
            <a:pathLst>
              <a:path w="2219325" h="1490979">
                <a:moveTo>
                  <a:pt x="0" y="1490598"/>
                </a:moveTo>
                <a:lnTo>
                  <a:pt x="2219325" y="1490598"/>
                </a:lnTo>
                <a:lnTo>
                  <a:pt x="2219325" y="0"/>
                </a:lnTo>
                <a:lnTo>
                  <a:pt x="0" y="0"/>
                </a:lnTo>
                <a:lnTo>
                  <a:pt x="0" y="1490598"/>
                </a:lnTo>
                <a:close/>
              </a:path>
            </a:pathLst>
          </a:custGeom>
          <a:ln w="19050">
            <a:solidFill>
              <a:srgbClr val="17365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38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222884"/>
            <a:ext cx="505650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/>
              <a:t>ОПИСАНИЕ </a:t>
            </a:r>
            <a:r>
              <a:rPr dirty="0" sz="2000" spc="-25"/>
              <a:t>ДОПОЛНИТЕЛЬНЫХ</a:t>
            </a:r>
            <a:r>
              <a:rPr dirty="0" sz="2000" spc="-55"/>
              <a:t> </a:t>
            </a:r>
            <a:r>
              <a:rPr dirty="0" sz="2000" spc="-20"/>
              <a:t>МЕРОПРИЯТИЙ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415315" y="6126340"/>
            <a:ext cx="8205444" cy="731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5315" y="764666"/>
            <a:ext cx="8206105" cy="0"/>
          </a:xfrm>
          <a:custGeom>
            <a:avLst/>
            <a:gdLst/>
            <a:ahLst/>
            <a:cxnLst/>
            <a:rect l="l" t="t" r="r" b="b"/>
            <a:pathLst>
              <a:path w="8206105" h="0">
                <a:moveTo>
                  <a:pt x="0" y="0"/>
                </a:moveTo>
                <a:lnTo>
                  <a:pt x="8205571" y="0"/>
                </a:lnTo>
              </a:path>
            </a:pathLst>
          </a:custGeom>
          <a:ln w="9525">
            <a:solidFill>
              <a:srgbClr val="E95C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21640" y="945260"/>
            <a:ext cx="8197215" cy="5147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985" indent="34925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Комплекс мероприятий, </a:t>
            </a:r>
            <a:r>
              <a:rPr dirty="0" sz="1200">
                <a:latin typeface="Calibri"/>
                <a:cs typeface="Calibri"/>
              </a:rPr>
              <a:t>обеспечивающих </a:t>
            </a:r>
            <a:r>
              <a:rPr dirty="0" sz="1200" spc="-5">
                <a:latin typeface="Calibri"/>
                <a:cs typeface="Calibri"/>
              </a:rPr>
              <a:t>доступность маломобильных посетителей включает </a:t>
            </a:r>
            <a:r>
              <a:rPr dirty="0" sz="1200">
                <a:latin typeface="Calibri"/>
                <a:cs typeface="Calibri"/>
              </a:rPr>
              <a:t>в </a:t>
            </a:r>
            <a:r>
              <a:rPr dirty="0" sz="1200" spc="-5">
                <a:latin typeface="Calibri"/>
                <a:cs typeface="Calibri"/>
              </a:rPr>
              <a:t>себя: создание  искусственного </a:t>
            </a:r>
            <a:r>
              <a:rPr dirty="0" sz="1200" spc="-10">
                <a:latin typeface="Calibri"/>
                <a:cs typeface="Calibri"/>
              </a:rPr>
              <a:t>ландшафта (озеленение), </a:t>
            </a:r>
            <a:r>
              <a:rPr dirty="0" sz="1200" spc="-5">
                <a:latin typeface="Calibri"/>
                <a:cs typeface="Calibri"/>
              </a:rPr>
              <a:t>мощение дорожек </a:t>
            </a:r>
            <a:r>
              <a:rPr dirty="0" sz="1200">
                <a:latin typeface="Calibri"/>
                <a:cs typeface="Calibri"/>
              </a:rPr>
              <a:t>для </a:t>
            </a:r>
            <a:r>
              <a:rPr dirty="0" sz="1200" spc="-10">
                <a:latin typeface="Calibri"/>
                <a:cs typeface="Calibri"/>
              </a:rPr>
              <a:t>пешеходов </a:t>
            </a:r>
            <a:r>
              <a:rPr dirty="0" sz="1200">
                <a:latin typeface="Calibri"/>
                <a:cs typeface="Calibri"/>
              </a:rPr>
              <a:t>и </a:t>
            </a:r>
            <a:r>
              <a:rPr dirty="0" sz="1200" spc="-5">
                <a:latin typeface="Calibri"/>
                <a:cs typeface="Calibri"/>
              </a:rPr>
              <a:t>проезжей части, устройство наружного  освещения, </a:t>
            </a:r>
            <a:r>
              <a:rPr dirty="0" sz="1200" spc="-10">
                <a:latin typeface="Calibri"/>
                <a:cs typeface="Calibri"/>
              </a:rPr>
              <a:t>создание </a:t>
            </a:r>
            <a:r>
              <a:rPr dirty="0" sz="1200" spc="-5">
                <a:latin typeface="Calibri"/>
                <a:cs typeface="Calibri"/>
              </a:rPr>
              <a:t>зон </a:t>
            </a:r>
            <a:r>
              <a:rPr dirty="0" sz="1200" spc="-15">
                <a:latin typeface="Calibri"/>
                <a:cs typeface="Calibri"/>
              </a:rPr>
              <a:t>отдыха, </a:t>
            </a:r>
            <a:r>
              <a:rPr dirty="0" sz="1200" spc="-5">
                <a:latin typeface="Calibri"/>
                <a:cs typeface="Calibri"/>
              </a:rPr>
              <a:t>спорта </a:t>
            </a:r>
            <a:r>
              <a:rPr dirty="0" sz="1200">
                <a:latin typeface="Calibri"/>
                <a:cs typeface="Calibri"/>
              </a:rPr>
              <a:t>и </a:t>
            </a:r>
            <a:r>
              <a:rPr dirty="0" sz="1200" spc="-5">
                <a:latin typeface="Calibri"/>
                <a:cs typeface="Calibri"/>
              </a:rPr>
              <a:t>развлечений на участке, </a:t>
            </a:r>
            <a:r>
              <a:rPr dirty="0" sz="1200">
                <a:latin typeface="Calibri"/>
                <a:cs typeface="Calibri"/>
              </a:rPr>
              <a:t>а </a:t>
            </a:r>
            <a:r>
              <a:rPr dirty="0" sz="1200" spc="-5">
                <a:latin typeface="Calibri"/>
                <a:cs typeface="Calibri"/>
              </a:rPr>
              <a:t>также информационное обеспечение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посетителей.</a:t>
            </a:r>
            <a:endParaRPr sz="1200">
              <a:latin typeface="Calibri"/>
              <a:cs typeface="Calibri"/>
            </a:endParaRPr>
          </a:p>
          <a:p>
            <a:pPr algn="just" marL="12700" marR="6350" indent="914400">
              <a:lnSpc>
                <a:spcPct val="100000"/>
              </a:lnSpc>
            </a:pPr>
            <a:r>
              <a:rPr dirty="0" sz="1200" spc="-5">
                <a:latin typeface="Calibri"/>
                <a:cs typeface="Calibri"/>
              </a:rPr>
              <a:t>Комфорт: открытое пространство, </a:t>
            </a:r>
            <a:r>
              <a:rPr dirty="0" sz="1200" spc="-10">
                <a:latin typeface="Calibri"/>
                <a:cs typeface="Calibri"/>
              </a:rPr>
              <a:t>пешеходная </a:t>
            </a:r>
            <a:r>
              <a:rPr dirty="0" sz="1200" spc="-5">
                <a:latin typeface="Calibri"/>
                <a:cs typeface="Calibri"/>
              </a:rPr>
              <a:t>доступность, отсутствие шумового, визуального </a:t>
            </a:r>
            <a:r>
              <a:rPr dirty="0" sz="1200">
                <a:latin typeface="Calibri"/>
                <a:cs typeface="Calibri"/>
              </a:rPr>
              <a:t>и  </a:t>
            </a:r>
            <a:r>
              <a:rPr dirty="0" sz="1200" spc="-5">
                <a:latin typeface="Calibri"/>
                <a:cs typeface="Calibri"/>
              </a:rPr>
              <a:t>микроклиматического загрязнения, </a:t>
            </a:r>
            <a:r>
              <a:rPr dirty="0" sz="1200">
                <a:latin typeface="Calibri"/>
                <a:cs typeface="Calibri"/>
              </a:rPr>
              <a:t>а </a:t>
            </a:r>
            <a:r>
              <a:rPr dirty="0" sz="1200" spc="-5">
                <a:latin typeface="Calibri"/>
                <a:cs typeface="Calibri"/>
              </a:rPr>
              <a:t>также </a:t>
            </a:r>
            <a:r>
              <a:rPr dirty="0" sz="1200" spc="-10">
                <a:latin typeface="Calibri"/>
                <a:cs typeface="Calibri"/>
              </a:rPr>
              <a:t>удобство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эксплуатации.</a:t>
            </a:r>
            <a:endParaRPr sz="1200">
              <a:latin typeface="Calibri"/>
              <a:cs typeface="Calibri"/>
            </a:endParaRPr>
          </a:p>
          <a:p>
            <a:pPr algn="just" marL="12700" marR="7620" indent="914400">
              <a:lnSpc>
                <a:spcPct val="100000"/>
              </a:lnSpc>
            </a:pPr>
            <a:r>
              <a:rPr dirty="0" sz="1200" spc="-5">
                <a:latin typeface="Calibri"/>
                <a:cs typeface="Calibri"/>
              </a:rPr>
              <a:t>Принцип безопасности предполагает минимизацию риска травмирования </a:t>
            </a:r>
            <a:r>
              <a:rPr dirty="0" sz="1200">
                <a:latin typeface="Calibri"/>
                <a:cs typeface="Calibri"/>
              </a:rPr>
              <a:t>при </a:t>
            </a:r>
            <a:r>
              <a:rPr dirty="0" sz="1200" spc="-5">
                <a:latin typeface="Calibri"/>
                <a:cs typeface="Calibri"/>
              </a:rPr>
              <a:t>пользовании общественным  пространством </a:t>
            </a:r>
            <a:r>
              <a:rPr dirty="0" sz="1200">
                <a:latin typeface="Calibri"/>
                <a:cs typeface="Calibri"/>
              </a:rPr>
              <a:t>и </a:t>
            </a:r>
            <a:r>
              <a:rPr dirty="0" sz="1200" spc="-5">
                <a:latin typeface="Calibri"/>
                <a:cs typeface="Calibri"/>
              </a:rPr>
              <a:t>исключение возникновения правонарушений. Это достигается за счет обеспечения просматриваемости  территории, повышения </a:t>
            </a:r>
            <a:r>
              <a:rPr dirty="0" sz="1200">
                <a:latin typeface="Calibri"/>
                <a:cs typeface="Calibri"/>
              </a:rPr>
              <a:t>уровня </a:t>
            </a:r>
            <a:r>
              <a:rPr dirty="0" sz="1200" spc="-5">
                <a:latin typeface="Calibri"/>
                <a:cs typeface="Calibri"/>
              </a:rPr>
              <a:t>социального </a:t>
            </a:r>
            <a:r>
              <a:rPr dirty="0" sz="1200" spc="-10">
                <a:latin typeface="Calibri"/>
                <a:cs typeface="Calibri"/>
              </a:rPr>
              <a:t>контроля, </a:t>
            </a:r>
            <a:r>
              <a:rPr dirty="0" sz="1200" spc="-5">
                <a:latin typeface="Calibri"/>
                <a:cs typeface="Calibri"/>
              </a:rPr>
              <a:t>организации </a:t>
            </a:r>
            <a:r>
              <a:rPr dirty="0" sz="1200" spc="-10">
                <a:latin typeface="Calibri"/>
                <a:cs typeface="Calibri"/>
              </a:rPr>
              <a:t>дополнительного </a:t>
            </a:r>
            <a:r>
              <a:rPr dirty="0" sz="1200" spc="-5">
                <a:latin typeface="Calibri"/>
                <a:cs typeface="Calibri"/>
              </a:rPr>
              <a:t>освещения, </a:t>
            </a:r>
            <a:r>
              <a:rPr dirty="0" sz="1200" spc="-10">
                <a:latin typeface="Calibri"/>
                <a:cs typeface="Calibri"/>
              </a:rPr>
              <a:t>пешеходных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переходов.</a:t>
            </a:r>
            <a:endParaRPr sz="1200">
              <a:latin typeface="Calibri"/>
              <a:cs typeface="Calibri"/>
            </a:endParaRPr>
          </a:p>
          <a:p>
            <a:pPr algn="just" marL="12700" marR="6350" indent="914400">
              <a:lnSpc>
                <a:spcPct val="100000"/>
              </a:lnSpc>
              <a:spcBef>
                <a:spcPts val="5"/>
              </a:spcBef>
            </a:pPr>
            <a:r>
              <a:rPr dirty="0" sz="1200" spc="-5">
                <a:latin typeface="Calibri"/>
                <a:cs typeface="Calibri"/>
              </a:rPr>
              <a:t>Экологичность: пространство </a:t>
            </a:r>
            <a:r>
              <a:rPr dirty="0" sz="1200" spc="-10">
                <a:latin typeface="Calibri"/>
                <a:cs typeface="Calibri"/>
              </a:rPr>
              <a:t>благоустраиваемой </a:t>
            </a:r>
            <a:r>
              <a:rPr dirty="0" sz="1200" spc="-5">
                <a:latin typeface="Calibri"/>
                <a:cs typeface="Calibri"/>
              </a:rPr>
              <a:t>территории </a:t>
            </a:r>
            <a:r>
              <a:rPr dirty="0" sz="1200" spc="-10">
                <a:latin typeface="Calibri"/>
                <a:cs typeface="Calibri"/>
              </a:rPr>
              <a:t>открытое, представляет </a:t>
            </a:r>
            <a:r>
              <a:rPr dirty="0" sz="1200" spc="-5">
                <a:latin typeface="Calibri"/>
                <a:cs typeface="Calibri"/>
              </a:rPr>
              <a:t>собой </a:t>
            </a:r>
            <a:r>
              <a:rPr dirty="0" sz="1200" spc="-10">
                <a:latin typeface="Calibri"/>
                <a:cs typeface="Calibri"/>
              </a:rPr>
              <a:t>здоровую  </a:t>
            </a:r>
            <a:r>
              <a:rPr dirty="0" sz="1200" spc="-15">
                <a:latin typeface="Calibri"/>
                <a:cs typeface="Calibri"/>
              </a:rPr>
              <a:t>среду, </a:t>
            </a:r>
            <a:r>
              <a:rPr dirty="0" sz="1200" spc="-5">
                <a:latin typeface="Calibri"/>
                <a:cs typeface="Calibri"/>
              </a:rPr>
              <a:t>отвечающую принципам устойчивого развития. Это подразумевает обеспечение </a:t>
            </a:r>
            <a:r>
              <a:rPr dirty="0" sz="1200" spc="-10">
                <a:latin typeface="Calibri"/>
                <a:cs typeface="Calibri"/>
              </a:rPr>
              <a:t>надлежащего </a:t>
            </a:r>
            <a:r>
              <a:rPr dirty="0" sz="1200" spc="-5">
                <a:latin typeface="Calibri"/>
                <a:cs typeface="Calibri"/>
              </a:rPr>
              <a:t>качества воздуха,  </a:t>
            </a:r>
            <a:r>
              <a:rPr dirty="0" sz="1200" spc="-10">
                <a:latin typeface="Calibri"/>
                <a:cs typeface="Calibri"/>
              </a:rPr>
              <a:t>озеленения, </a:t>
            </a:r>
            <a:r>
              <a:rPr dirty="0" sz="1200">
                <a:latin typeface="Calibri"/>
                <a:cs typeface="Calibri"/>
              </a:rPr>
              <a:t>а </a:t>
            </a:r>
            <a:r>
              <a:rPr dirty="0" sz="1200" spc="-5">
                <a:latin typeface="Calibri"/>
                <a:cs typeface="Calibri"/>
              </a:rPr>
              <a:t>также энергоэффективность </a:t>
            </a:r>
            <a:r>
              <a:rPr dirty="0" sz="1200">
                <a:latin typeface="Calibri"/>
                <a:cs typeface="Calibri"/>
              </a:rPr>
              <a:t>при </a:t>
            </a:r>
            <a:r>
              <a:rPr dirty="0" sz="1200" spc="-5">
                <a:latin typeface="Calibri"/>
                <a:cs typeface="Calibri"/>
              </a:rPr>
              <a:t>использовании </a:t>
            </a:r>
            <a:r>
              <a:rPr dirty="0" sz="1200">
                <a:latin typeface="Calibri"/>
                <a:cs typeface="Calibri"/>
              </a:rPr>
              <a:t>и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обслуживании.</a:t>
            </a:r>
            <a:endParaRPr sz="1200">
              <a:latin typeface="Calibri"/>
              <a:cs typeface="Calibri"/>
            </a:endParaRPr>
          </a:p>
          <a:p>
            <a:pPr marL="12700" marR="2901315">
              <a:lnSpc>
                <a:spcPct val="100000"/>
              </a:lnSpc>
            </a:pPr>
            <a:r>
              <a:rPr dirty="0" sz="1200" spc="-5">
                <a:latin typeface="Calibri"/>
                <a:cs typeface="Calibri"/>
              </a:rPr>
              <a:t>Информация </a:t>
            </a:r>
            <a:r>
              <a:rPr dirty="0" sz="1200">
                <a:latin typeface="Calibri"/>
                <a:cs typeface="Calibri"/>
              </a:rPr>
              <a:t>о </a:t>
            </a:r>
            <a:r>
              <a:rPr dirty="0" sz="1200" spc="-5">
                <a:latin typeface="Calibri"/>
                <a:cs typeface="Calibri"/>
              </a:rPr>
              <a:t>применении технологий </a:t>
            </a:r>
            <a:r>
              <a:rPr dirty="0" sz="1200" spc="-10">
                <a:latin typeface="Calibri"/>
                <a:cs typeface="Calibri"/>
              </a:rPr>
              <a:t>«умного города»: «Умное </a:t>
            </a:r>
            <a:r>
              <a:rPr dirty="0" sz="1200" spc="-5">
                <a:latin typeface="Calibri"/>
                <a:cs typeface="Calibri"/>
              </a:rPr>
              <a:t>освещение».  </a:t>
            </a:r>
            <a:r>
              <a:rPr dirty="0" sz="1200">
                <a:latin typeface="Calibri"/>
                <a:cs typeface="Calibri"/>
              </a:rPr>
              <a:t>В </a:t>
            </a:r>
            <a:r>
              <a:rPr dirty="0" sz="1200" spc="-5">
                <a:latin typeface="Calibri"/>
                <a:cs typeface="Calibri"/>
              </a:rPr>
              <a:t>рамках региональных </a:t>
            </a:r>
            <a:r>
              <a:rPr dirty="0" sz="1200">
                <a:latin typeface="Calibri"/>
                <a:cs typeface="Calibri"/>
              </a:rPr>
              <a:t>и </a:t>
            </a:r>
            <a:r>
              <a:rPr dirty="0" sz="1200" spc="-5">
                <a:latin typeface="Calibri"/>
                <a:cs typeface="Calibri"/>
              </a:rPr>
              <a:t>муниципальных </a:t>
            </a:r>
            <a:r>
              <a:rPr dirty="0" sz="1200">
                <a:latin typeface="Calibri"/>
                <a:cs typeface="Calibri"/>
              </a:rPr>
              <a:t>программ </a:t>
            </a:r>
            <a:r>
              <a:rPr dirty="0" sz="1200" spc="-5">
                <a:latin typeface="Calibri"/>
                <a:cs typeface="Calibri"/>
              </a:rPr>
              <a:t>планируется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строительство:</a:t>
            </a:r>
            <a:endParaRPr sz="12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200">
                <a:latin typeface="Calibri"/>
                <a:cs typeface="Calibri"/>
              </a:rPr>
              <a:t>- </a:t>
            </a:r>
            <a:r>
              <a:rPr dirty="0" sz="1200" spc="-5">
                <a:latin typeface="Calibri"/>
                <a:cs typeface="Calibri"/>
              </a:rPr>
              <a:t>Комплекс </a:t>
            </a:r>
            <a:r>
              <a:rPr dirty="0" sz="1200" spc="-10">
                <a:latin typeface="Calibri"/>
                <a:cs typeface="Calibri"/>
              </a:rPr>
              <a:t>«Школа-детский </a:t>
            </a:r>
            <a:r>
              <a:rPr dirty="0" sz="1200" spc="-5">
                <a:latin typeface="Calibri"/>
                <a:cs typeface="Calibri"/>
              </a:rPr>
              <a:t>сад»; Многоквартирные </a:t>
            </a:r>
            <a:r>
              <a:rPr dirty="0" sz="1200">
                <a:latin typeface="Calibri"/>
                <a:cs typeface="Calibri"/>
              </a:rPr>
              <a:t>жилые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дома</a:t>
            </a:r>
            <a:endParaRPr sz="12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200" spc="-5">
                <a:latin typeface="Calibri"/>
                <a:cs typeface="Calibri"/>
              </a:rPr>
              <a:t>Всесезонность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использования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территории,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а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также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сезонное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зонирование,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с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возможностью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легкой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адаптации</a:t>
            </a:r>
            <a:endParaRPr sz="1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200" spc="-5">
                <a:latin typeface="Calibri"/>
                <a:cs typeface="Calibri"/>
              </a:rPr>
              <a:t>фрагментов территории для активного </a:t>
            </a:r>
            <a:r>
              <a:rPr dirty="0" sz="1200" spc="-15">
                <a:latin typeface="Calibri"/>
                <a:cs typeface="Calibri"/>
              </a:rPr>
              <a:t>отдыха </a:t>
            </a:r>
            <a:r>
              <a:rPr dirty="0" sz="1200">
                <a:latin typeface="Calibri"/>
                <a:cs typeface="Calibri"/>
              </a:rPr>
              <a:t>в </a:t>
            </a:r>
            <a:r>
              <a:rPr dirty="0" sz="1200" spc="-5">
                <a:latin typeface="Calibri"/>
                <a:cs typeface="Calibri"/>
              </a:rPr>
              <a:t>любое время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года.</a:t>
            </a:r>
            <a:endParaRPr sz="1200">
              <a:latin typeface="Calibri"/>
              <a:cs typeface="Calibri"/>
            </a:endParaRPr>
          </a:p>
          <a:p>
            <a:pPr marL="299085" marR="69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200">
                <a:latin typeface="Calibri"/>
                <a:cs typeface="Calibri"/>
              </a:rPr>
              <a:t>Перечень </a:t>
            </a:r>
            <a:r>
              <a:rPr dirty="0" sz="1200" spc="-10">
                <a:latin typeface="Calibri"/>
                <a:cs typeface="Calibri"/>
              </a:rPr>
              <a:t>культурно-массовых, </a:t>
            </a:r>
            <a:r>
              <a:rPr dirty="0" sz="1200" spc="-5">
                <a:latin typeface="Calibri"/>
                <a:cs typeface="Calibri"/>
              </a:rPr>
              <a:t>спортивных </a:t>
            </a:r>
            <a:r>
              <a:rPr dirty="0" sz="1200">
                <a:latin typeface="Calibri"/>
                <a:cs typeface="Calibri"/>
              </a:rPr>
              <a:t>и </a:t>
            </a:r>
            <a:r>
              <a:rPr dirty="0" sz="1200" spc="-5">
                <a:latin typeface="Calibri"/>
                <a:cs typeface="Calibri"/>
              </a:rPr>
              <a:t>иных мероприятий, планируемых </a:t>
            </a:r>
            <a:r>
              <a:rPr dirty="0" sz="1200">
                <a:latin typeface="Calibri"/>
                <a:cs typeface="Calibri"/>
              </a:rPr>
              <a:t>к </a:t>
            </a:r>
            <a:r>
              <a:rPr dirty="0" sz="1200" spc="-5">
                <a:latin typeface="Calibri"/>
                <a:cs typeface="Calibri"/>
              </a:rPr>
              <a:t>проведению на территории объекта  благоустройства:</a:t>
            </a:r>
            <a:endParaRPr sz="1200">
              <a:latin typeface="Calibri"/>
              <a:cs typeface="Calibri"/>
            </a:endParaRPr>
          </a:p>
          <a:p>
            <a:pPr marL="12700" marR="8255">
              <a:lnSpc>
                <a:spcPct val="100000"/>
              </a:lnSpc>
              <a:buChar char="-"/>
              <a:tabLst>
                <a:tab pos="101600" algn="l"/>
              </a:tabLst>
            </a:pPr>
            <a:r>
              <a:rPr dirty="0" sz="1200" spc="-5">
                <a:latin typeface="Calibri"/>
                <a:cs typeface="Calibri"/>
              </a:rPr>
              <a:t>Проект «Час игры»: спортивные, </a:t>
            </a:r>
            <a:r>
              <a:rPr dirty="0" sz="1200" spc="-10">
                <a:latin typeface="Calibri"/>
                <a:cs typeface="Calibri"/>
              </a:rPr>
              <a:t>развлекательные, </a:t>
            </a:r>
            <a:r>
              <a:rPr dirty="0" sz="1200" spc="-5">
                <a:latin typeface="Calibri"/>
                <a:cs typeface="Calibri"/>
              </a:rPr>
              <a:t>игровые программы для неорганизованных детей на открытой </a:t>
            </a:r>
            <a:r>
              <a:rPr dirty="0" sz="1200" spc="-10">
                <a:latin typeface="Calibri"/>
                <a:cs typeface="Calibri"/>
              </a:rPr>
              <a:t>детской  </a:t>
            </a:r>
            <a:r>
              <a:rPr dirty="0" sz="1200" spc="-5">
                <a:latin typeface="Calibri"/>
                <a:cs typeface="Calibri"/>
              </a:rPr>
              <a:t>площадке </a:t>
            </a:r>
            <a:r>
              <a:rPr dirty="0" sz="1200">
                <a:latin typeface="Calibri"/>
                <a:cs typeface="Calibri"/>
              </a:rPr>
              <a:t>5-18 </a:t>
            </a:r>
            <a:r>
              <a:rPr dirty="0" sz="1200" spc="-5">
                <a:latin typeface="Calibri"/>
                <a:cs typeface="Calibri"/>
              </a:rPr>
              <a:t>лет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dirty="0" sz="1200" spc="-5">
                <a:latin typeface="Calibri"/>
                <a:cs typeface="Calibri"/>
              </a:rPr>
              <a:t>Спортивный праздник </a:t>
            </a:r>
            <a:r>
              <a:rPr dirty="0" sz="1200" spc="-10">
                <a:latin typeface="Calibri"/>
                <a:cs typeface="Calibri"/>
              </a:rPr>
              <a:t>«День </a:t>
            </a:r>
            <a:r>
              <a:rPr dirty="0" sz="1200" spc="-5">
                <a:latin typeface="Calibri"/>
                <a:cs typeface="Calibri"/>
              </a:rPr>
              <a:t>здоровья», «Сказочный </a:t>
            </a:r>
            <a:r>
              <a:rPr dirty="0" sz="1200">
                <a:latin typeface="Calibri"/>
                <a:cs typeface="Calibri"/>
              </a:rPr>
              <a:t>мир </a:t>
            </a:r>
            <a:r>
              <a:rPr dirty="0" sz="1200" spc="-5">
                <a:latin typeface="Calibri"/>
                <a:cs typeface="Calibri"/>
              </a:rPr>
              <a:t>детства», «Малые </a:t>
            </a:r>
            <a:r>
              <a:rPr dirty="0" sz="1200" spc="-10">
                <a:latin typeface="Calibri"/>
                <a:cs typeface="Calibri"/>
              </a:rPr>
              <a:t>олимпийские </a:t>
            </a:r>
            <a:r>
              <a:rPr dirty="0" sz="1200">
                <a:latin typeface="Calibri"/>
                <a:cs typeface="Calibri"/>
              </a:rPr>
              <a:t>игры» и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т.п.</a:t>
            </a:r>
            <a:endParaRPr sz="12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dirty="0" sz="1200" spc="-5">
                <a:latin typeface="Calibri"/>
                <a:cs typeface="Calibri"/>
              </a:rPr>
              <a:t>Соревнования </a:t>
            </a:r>
            <a:r>
              <a:rPr dirty="0" sz="1200" spc="-10">
                <a:latin typeface="Calibri"/>
                <a:cs typeface="Calibri"/>
              </a:rPr>
              <a:t>«Веселые </a:t>
            </a:r>
            <a:r>
              <a:rPr dirty="0" sz="1200" spc="-5">
                <a:latin typeface="Calibri"/>
                <a:cs typeface="Calibri"/>
              </a:rPr>
              <a:t>старты», </a:t>
            </a:r>
            <a:r>
              <a:rPr dirty="0" sz="1200">
                <a:latin typeface="Calibri"/>
                <a:cs typeface="Calibri"/>
              </a:rPr>
              <a:t>Игровая программа </a:t>
            </a:r>
            <a:r>
              <a:rPr dirty="0" sz="1200" spc="-5">
                <a:latin typeface="Calibri"/>
                <a:cs typeface="Calibri"/>
              </a:rPr>
              <a:t>«Многонациональная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Россия»</a:t>
            </a:r>
            <a:endParaRPr sz="12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spcBef>
                <a:spcPts val="5"/>
              </a:spcBef>
              <a:buChar char="-"/>
              <a:tabLst>
                <a:tab pos="93980" algn="l"/>
              </a:tabLst>
            </a:pPr>
            <a:r>
              <a:rPr dirty="0" sz="1200" spc="-5">
                <a:latin typeface="Calibri"/>
                <a:cs typeface="Calibri"/>
              </a:rPr>
              <a:t>Соревнования по </a:t>
            </a:r>
            <a:r>
              <a:rPr dirty="0" sz="1200" spc="-10">
                <a:latin typeface="Calibri"/>
                <a:cs typeface="Calibri"/>
              </a:rPr>
              <a:t>баскетболу, </a:t>
            </a:r>
            <a:r>
              <a:rPr dirty="0" sz="1200" spc="-15">
                <a:latin typeface="Calibri"/>
                <a:cs typeface="Calibri"/>
              </a:rPr>
              <a:t>волейболу, </a:t>
            </a:r>
            <a:r>
              <a:rPr dirty="0" sz="1200" spc="-10">
                <a:latin typeface="Calibri"/>
                <a:cs typeface="Calibri"/>
              </a:rPr>
              <a:t>футболу;  </a:t>
            </a:r>
            <a:r>
              <a:rPr dirty="0" sz="1200" spc="-5">
                <a:latin typeface="Calibri"/>
                <a:cs typeface="Calibri"/>
              </a:rPr>
              <a:t>сдача нормативов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ГТО.</a:t>
            </a:r>
            <a:endParaRPr sz="12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dirty="0" sz="1200" spc="-5">
                <a:latin typeface="Calibri"/>
                <a:cs typeface="Calibri"/>
              </a:rPr>
              <a:t>Соревнования среди воспитанников спортивно-оздоровительного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лагеря.</a:t>
            </a:r>
            <a:endParaRPr sz="12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dirty="0" sz="1200" spc="-5">
                <a:latin typeface="Calibri"/>
                <a:cs typeface="Calibri"/>
              </a:rPr>
              <a:t>На территории </a:t>
            </a:r>
            <a:r>
              <a:rPr dirty="0" sz="1200" spc="-10">
                <a:latin typeface="Calibri"/>
                <a:cs typeface="Calibri"/>
              </a:rPr>
              <a:t>благоустройства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планируется:</a:t>
            </a:r>
            <a:endParaRPr sz="1200">
              <a:latin typeface="Calibri"/>
              <a:cs typeface="Calibri"/>
            </a:endParaRPr>
          </a:p>
          <a:p>
            <a:pPr algn="just" marL="12700" marR="5080" indent="210185">
              <a:lnSpc>
                <a:spcPct val="100000"/>
              </a:lnSpc>
            </a:pPr>
            <a:r>
              <a:rPr dirty="0" sz="1200" spc="-5">
                <a:latin typeface="Calibri"/>
                <a:cs typeface="Calibri"/>
              </a:rPr>
              <a:t>Проведение </a:t>
            </a:r>
            <a:r>
              <a:rPr dirty="0" sz="1200" spc="-10">
                <a:latin typeface="Calibri"/>
                <a:cs typeface="Calibri"/>
              </a:rPr>
              <a:t>культурно-массовых, </a:t>
            </a:r>
            <a:r>
              <a:rPr dirty="0" sz="1200" spc="-5">
                <a:latin typeface="Calibri"/>
                <a:cs typeface="Calibri"/>
              </a:rPr>
              <a:t>спортивных </a:t>
            </a:r>
            <a:r>
              <a:rPr dirty="0" sz="1200">
                <a:latin typeface="Calibri"/>
                <a:cs typeface="Calibri"/>
              </a:rPr>
              <a:t>и </a:t>
            </a:r>
            <a:r>
              <a:rPr dirty="0" sz="1200" spc="-5">
                <a:latin typeface="Calibri"/>
                <a:cs typeface="Calibri"/>
              </a:rPr>
              <a:t>иных мероприятий; организация активного досуга, занятий спортом </a:t>
            </a:r>
            <a:r>
              <a:rPr dirty="0" sz="1200">
                <a:latin typeface="Calibri"/>
                <a:cs typeface="Calibri"/>
              </a:rPr>
              <a:t>и  </a:t>
            </a:r>
            <a:r>
              <a:rPr dirty="0" sz="1200" spc="-15">
                <a:latin typeface="Calibri"/>
                <a:cs typeface="Calibri"/>
              </a:rPr>
              <a:t>отдыха; </a:t>
            </a:r>
            <a:r>
              <a:rPr dirty="0" sz="1200" spc="-5">
                <a:latin typeface="Calibri"/>
                <a:cs typeface="Calibri"/>
              </a:rPr>
              <a:t>создание </a:t>
            </a:r>
            <a:r>
              <a:rPr dirty="0" sz="1200" spc="-10">
                <a:latin typeface="Calibri"/>
                <a:cs typeface="Calibri"/>
              </a:rPr>
              <a:t>необходимых </a:t>
            </a:r>
            <a:r>
              <a:rPr dirty="0" sz="1200" spc="-5">
                <a:latin typeface="Calibri"/>
                <a:cs typeface="Calibri"/>
              </a:rPr>
              <a:t>условий </a:t>
            </a:r>
            <a:r>
              <a:rPr dirty="0" sz="1200">
                <a:latin typeface="Calibri"/>
                <a:cs typeface="Calibri"/>
              </a:rPr>
              <a:t>для игр </a:t>
            </a:r>
            <a:r>
              <a:rPr dirty="0" sz="1200" spc="-5">
                <a:latin typeface="Calibri"/>
                <a:cs typeface="Calibri"/>
              </a:rPr>
              <a:t>детей на открытом </a:t>
            </a:r>
            <a:r>
              <a:rPr dirty="0" sz="1200" spc="-10">
                <a:latin typeface="Calibri"/>
                <a:cs typeface="Calibri"/>
              </a:rPr>
              <a:t>воздухе </a:t>
            </a:r>
            <a:r>
              <a:rPr dirty="0" sz="1200">
                <a:latin typeface="Calibri"/>
                <a:cs typeface="Calibri"/>
              </a:rPr>
              <a:t>и </a:t>
            </a:r>
            <a:r>
              <a:rPr dirty="0" sz="1200" spc="-5">
                <a:latin typeface="Calibri"/>
                <a:cs typeface="Calibri"/>
              </a:rPr>
              <a:t>занятий спортом разновозрастных категорий  </a:t>
            </a:r>
            <a:r>
              <a:rPr dirty="0" sz="1200" spc="-10">
                <a:latin typeface="Calibri"/>
                <a:cs typeface="Calibri"/>
              </a:rPr>
              <a:t>населения.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52359" y="4653153"/>
            <a:ext cx="1009650" cy="790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38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239648"/>
            <a:ext cx="794004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ОЖИДАЕМЫЕ </a:t>
            </a:r>
            <a:r>
              <a:rPr dirty="0" spc="-25"/>
              <a:t>СОЦИАЛЬНО-ЭКОНОМИЧЕСКИЕ </a:t>
            </a:r>
            <a:r>
              <a:rPr dirty="0" spc="-20"/>
              <a:t>ЭФФЕКТЫ </a:t>
            </a:r>
            <a:r>
              <a:rPr dirty="0" spc="-10"/>
              <a:t>ОТ </a:t>
            </a:r>
            <a:r>
              <a:rPr dirty="0" spc="-15"/>
              <a:t>РЕАЛИЗАЦИИ</a:t>
            </a:r>
            <a:r>
              <a:rPr dirty="0" spc="-204"/>
              <a:t> </a:t>
            </a:r>
            <a:r>
              <a:rPr dirty="0" spc="-15"/>
              <a:t>ПРОЕКТА</a:t>
            </a:r>
          </a:p>
        </p:txBody>
      </p:sp>
      <p:sp>
        <p:nvSpPr>
          <p:cNvPr id="3" name="object 3"/>
          <p:cNvSpPr/>
          <p:nvPr/>
        </p:nvSpPr>
        <p:spPr>
          <a:xfrm>
            <a:off x="415315" y="6126340"/>
            <a:ext cx="8205444" cy="731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5315" y="764666"/>
            <a:ext cx="8206105" cy="0"/>
          </a:xfrm>
          <a:custGeom>
            <a:avLst/>
            <a:gdLst/>
            <a:ahLst/>
            <a:cxnLst/>
            <a:rect l="l" t="t" r="r" b="b"/>
            <a:pathLst>
              <a:path w="8206105" h="0">
                <a:moveTo>
                  <a:pt x="0" y="0"/>
                </a:moveTo>
                <a:lnTo>
                  <a:pt x="8205571" y="0"/>
                </a:lnTo>
              </a:path>
            </a:pathLst>
          </a:custGeom>
          <a:ln w="9525">
            <a:solidFill>
              <a:srgbClr val="E95C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60628" y="798702"/>
            <a:ext cx="7837170" cy="1520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38036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67335" algn="l"/>
              </a:tabLst>
            </a:pPr>
            <a:r>
              <a:rPr dirty="0" sz="1400" spc="-5">
                <a:latin typeface="Calibri"/>
                <a:cs typeface="Calibri"/>
              </a:rPr>
              <a:t>Снижение потребления энергии </a:t>
            </a:r>
            <a:r>
              <a:rPr dirty="0" sz="1400">
                <a:latin typeface="Calibri"/>
                <a:cs typeface="Calibri"/>
              </a:rPr>
              <a:t>или </a:t>
            </a:r>
            <a:r>
              <a:rPr dirty="0" sz="1400" spc="-5">
                <a:latin typeface="Calibri"/>
                <a:cs typeface="Calibri"/>
              </a:rPr>
              <a:t>других ресурсов </a:t>
            </a:r>
            <a:r>
              <a:rPr dirty="0" sz="1400">
                <a:latin typeface="Calibri"/>
                <a:cs typeface="Calibri"/>
              </a:rPr>
              <a:t>на </a:t>
            </a:r>
            <a:r>
              <a:rPr dirty="0" sz="1400" spc="-10">
                <a:latin typeface="Calibri"/>
                <a:cs typeface="Calibri"/>
              </a:rPr>
              <a:t>территории </a:t>
            </a:r>
            <a:r>
              <a:rPr dirty="0" sz="1400" spc="-5">
                <a:latin typeface="Calibri"/>
                <a:cs typeface="Calibri"/>
              </a:rPr>
              <a:t>данного муниципального  образования </a:t>
            </a:r>
            <a:r>
              <a:rPr dirty="0" sz="1400">
                <a:latin typeface="Calibri"/>
                <a:cs typeface="Calibri"/>
              </a:rPr>
              <a:t>при </a:t>
            </a:r>
            <a:r>
              <a:rPr dirty="0" sz="1400" spc="-5">
                <a:latin typeface="Calibri"/>
                <a:cs typeface="Calibri"/>
              </a:rPr>
              <a:t>сохранении качества </a:t>
            </a:r>
            <a:r>
              <a:rPr dirty="0" sz="1400">
                <a:latin typeface="Calibri"/>
                <a:cs typeface="Calibri"/>
              </a:rPr>
              <a:t>жизни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населения</a:t>
            </a:r>
            <a:endParaRPr sz="1400">
              <a:latin typeface="Calibri"/>
              <a:cs typeface="Calibri"/>
            </a:endParaRPr>
          </a:p>
          <a:p>
            <a:pPr marL="266700" indent="-254635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dirty="0" sz="1400" spc="-15">
                <a:latin typeface="Calibri"/>
                <a:cs typeface="Calibri"/>
              </a:rPr>
              <a:t>Улучшение </a:t>
            </a:r>
            <a:r>
              <a:rPr dirty="0" sz="1400" spc="-10">
                <a:latin typeface="Calibri"/>
                <a:cs typeface="Calibri"/>
              </a:rPr>
              <a:t>здоровья </a:t>
            </a:r>
            <a:r>
              <a:rPr dirty="0" sz="1400" spc="-5">
                <a:latin typeface="Calibri"/>
                <a:cs typeface="Calibri"/>
              </a:rPr>
              <a:t>населения </a:t>
            </a:r>
            <a:r>
              <a:rPr dirty="0" sz="1400">
                <a:latin typeface="Calibri"/>
                <a:cs typeface="Calibri"/>
              </a:rPr>
              <a:t>и снижению </a:t>
            </a:r>
            <a:r>
              <a:rPr dirty="0" sz="1400" spc="-5">
                <a:latin typeface="Calibri"/>
                <a:cs typeface="Calibri"/>
              </a:rPr>
              <a:t>угрозы травматизма</a:t>
            </a:r>
            <a:endParaRPr sz="1400">
              <a:latin typeface="Calibri"/>
              <a:cs typeface="Calibri"/>
            </a:endParaRPr>
          </a:p>
          <a:p>
            <a:pPr marL="12700" marR="698500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dirty="0" sz="1400">
                <a:latin typeface="Calibri"/>
                <a:cs typeface="Calibri"/>
              </a:rPr>
              <a:t>Повышение </a:t>
            </a:r>
            <a:r>
              <a:rPr dirty="0" sz="1400" spc="-5">
                <a:latin typeface="Calibri"/>
                <a:cs typeface="Calibri"/>
              </a:rPr>
              <a:t>уровня </a:t>
            </a:r>
            <a:r>
              <a:rPr dirty="0" sz="1400" spc="-10">
                <a:latin typeface="Calibri"/>
                <a:cs typeface="Calibri"/>
              </a:rPr>
              <a:t>благоустройства </a:t>
            </a:r>
            <a:r>
              <a:rPr dirty="0" sz="1400" spc="-15">
                <a:latin typeface="Calibri"/>
                <a:cs typeface="Calibri"/>
              </a:rPr>
              <a:t>городского </a:t>
            </a:r>
            <a:r>
              <a:rPr dirty="0" sz="1400" spc="-5">
                <a:latin typeface="Calibri"/>
                <a:cs typeface="Calibri"/>
              </a:rPr>
              <a:t>поселения, формирование современной  </a:t>
            </a:r>
            <a:r>
              <a:rPr dirty="0" sz="1400" spc="-15">
                <a:latin typeface="Calibri"/>
                <a:cs typeface="Calibri"/>
              </a:rPr>
              <a:t>городской </a:t>
            </a:r>
            <a:r>
              <a:rPr dirty="0" sz="1400" spc="-10">
                <a:latin typeface="Calibri"/>
                <a:cs typeface="Calibri"/>
              </a:rPr>
              <a:t>среды, </a:t>
            </a:r>
            <a:r>
              <a:rPr dirty="0" sz="1400" spc="-5">
                <a:latin typeface="Calibri"/>
                <a:cs typeface="Calibri"/>
              </a:rPr>
              <a:t>обеспечение комфортности </a:t>
            </a:r>
            <a:r>
              <a:rPr dirty="0" sz="1400">
                <a:latin typeface="Calibri"/>
                <a:cs typeface="Calibri"/>
              </a:rPr>
              <a:t>проживания</a:t>
            </a:r>
            <a:r>
              <a:rPr dirty="0" sz="1400" spc="-5">
                <a:latin typeface="Calibri"/>
                <a:cs typeface="Calibri"/>
              </a:rPr>
              <a:t> жителей.</a:t>
            </a:r>
            <a:endParaRPr sz="1400">
              <a:latin typeface="Calibri"/>
              <a:cs typeface="Calibri"/>
            </a:endParaRPr>
          </a:p>
          <a:p>
            <a:pPr marL="271780" indent="-259079">
              <a:lnSpc>
                <a:spcPct val="100000"/>
              </a:lnSpc>
              <a:buAutoNum type="arabicPeriod"/>
              <a:tabLst>
                <a:tab pos="271780" algn="l"/>
              </a:tabLst>
            </a:pPr>
            <a:r>
              <a:rPr dirty="0" sz="1400">
                <a:latin typeface="Calibri"/>
                <a:cs typeface="Calibri"/>
              </a:rPr>
              <a:t>Повышение </a:t>
            </a:r>
            <a:r>
              <a:rPr dirty="0" sz="1400" spc="-5">
                <a:latin typeface="Calibri"/>
                <a:cs typeface="Calibri"/>
              </a:rPr>
              <a:t>уровня вовлеченности заинтересованных</a:t>
            </a:r>
            <a:r>
              <a:rPr dirty="0" sz="1400" spc="3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граждан, </a:t>
            </a:r>
            <a:r>
              <a:rPr dirty="0" sz="1400">
                <a:latin typeface="Calibri"/>
                <a:cs typeface="Calibri"/>
              </a:rPr>
              <a:t>организаций в реализацию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мероприятий </a:t>
            </a:r>
            <a:r>
              <a:rPr dirty="0" sz="1400">
                <a:latin typeface="Calibri"/>
                <a:cs typeface="Calibri"/>
              </a:rPr>
              <a:t>по </a:t>
            </a:r>
            <a:r>
              <a:rPr dirty="0" sz="1400" spc="-10">
                <a:latin typeface="Calibri"/>
                <a:cs typeface="Calibri"/>
              </a:rPr>
              <a:t>благоустройству территории </a:t>
            </a:r>
            <a:r>
              <a:rPr dirty="0" sz="1400" spc="-5">
                <a:latin typeface="Calibri"/>
                <a:cs typeface="Calibri"/>
              </a:rPr>
              <a:t>муниципального</a:t>
            </a:r>
            <a:r>
              <a:rPr dirty="0" sz="1400" spc="4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образования.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1645" y="2525648"/>
            <a:ext cx="3266566" cy="1916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2595" y="2506598"/>
            <a:ext cx="3305175" cy="1954530"/>
          </a:xfrm>
          <a:custGeom>
            <a:avLst/>
            <a:gdLst/>
            <a:ahLst/>
            <a:cxnLst/>
            <a:rect l="l" t="t" r="r" b="b"/>
            <a:pathLst>
              <a:path w="3305175" h="1954529">
                <a:moveTo>
                  <a:pt x="0" y="1954276"/>
                </a:moveTo>
                <a:lnTo>
                  <a:pt x="3304666" y="1954276"/>
                </a:lnTo>
                <a:lnTo>
                  <a:pt x="3304666" y="0"/>
                </a:lnTo>
                <a:lnTo>
                  <a:pt x="0" y="0"/>
                </a:lnTo>
                <a:lnTo>
                  <a:pt x="0" y="1954276"/>
                </a:lnTo>
                <a:close/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84219" y="2477007"/>
            <a:ext cx="2948051" cy="19648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69867" y="2462783"/>
            <a:ext cx="2976880" cy="1993900"/>
          </a:xfrm>
          <a:custGeom>
            <a:avLst/>
            <a:gdLst/>
            <a:ahLst/>
            <a:cxnLst/>
            <a:rect l="l" t="t" r="r" b="b"/>
            <a:pathLst>
              <a:path w="2976879" h="1993900">
                <a:moveTo>
                  <a:pt x="0" y="1993392"/>
                </a:moveTo>
                <a:lnTo>
                  <a:pt x="2976626" y="1993392"/>
                </a:lnTo>
                <a:lnTo>
                  <a:pt x="2976626" y="0"/>
                </a:lnTo>
                <a:lnTo>
                  <a:pt x="0" y="0"/>
                </a:lnTo>
                <a:lnTo>
                  <a:pt x="0" y="1993392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31594" y="3999319"/>
            <a:ext cx="3146552" cy="20977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17371" y="3985031"/>
            <a:ext cx="3175635" cy="2126615"/>
          </a:xfrm>
          <a:custGeom>
            <a:avLst/>
            <a:gdLst/>
            <a:ahLst/>
            <a:cxnLst/>
            <a:rect l="l" t="t" r="r" b="b"/>
            <a:pathLst>
              <a:path w="3175635" h="2126615">
                <a:moveTo>
                  <a:pt x="0" y="2126361"/>
                </a:moveTo>
                <a:lnTo>
                  <a:pt x="3175127" y="2126361"/>
                </a:lnTo>
                <a:lnTo>
                  <a:pt x="3175127" y="0"/>
                </a:lnTo>
                <a:lnTo>
                  <a:pt x="0" y="0"/>
                </a:lnTo>
                <a:lnTo>
                  <a:pt x="0" y="2126361"/>
                </a:lnTo>
                <a:close/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396865" y="4047832"/>
            <a:ext cx="3063493" cy="20492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382514" y="4033545"/>
            <a:ext cx="3092450" cy="2078355"/>
          </a:xfrm>
          <a:custGeom>
            <a:avLst/>
            <a:gdLst/>
            <a:ahLst/>
            <a:cxnLst/>
            <a:rect l="l" t="t" r="r" b="b"/>
            <a:pathLst>
              <a:path w="3092450" h="2078354">
                <a:moveTo>
                  <a:pt x="0" y="2077847"/>
                </a:moveTo>
                <a:lnTo>
                  <a:pt x="3092068" y="2077847"/>
                </a:lnTo>
                <a:lnTo>
                  <a:pt x="3092068" y="0"/>
                </a:lnTo>
                <a:lnTo>
                  <a:pt x="0" y="0"/>
                </a:lnTo>
                <a:lnTo>
                  <a:pt x="0" y="2077847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885813" y="2090673"/>
            <a:ext cx="1987042" cy="19870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38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4642" y="5257291"/>
            <a:ext cx="19221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0">
                <a:solidFill>
                  <a:srgbClr val="FFFFFF"/>
                </a:solidFill>
                <a:latin typeface="Calibri Light"/>
                <a:cs typeface="Calibri Light"/>
              </a:rPr>
              <a:t>#ЖКХменяется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58790" y="5257291"/>
            <a:ext cx="23488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0">
                <a:solidFill>
                  <a:srgbClr val="FFFFFF"/>
                </a:solidFill>
                <a:latin typeface="Calibri Light"/>
                <a:cs typeface="Calibri Light"/>
              </a:rPr>
              <a:t>#Городаменяются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2817" y="3586733"/>
            <a:ext cx="2885440" cy="700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ГОРОДСКАЯ</a:t>
            </a:r>
            <a:r>
              <a:rPr dirty="0" sz="2400" spc="-2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5" b="0">
                <a:solidFill>
                  <a:srgbClr val="FFFFFF"/>
                </a:solidFill>
                <a:latin typeface="Calibri Light"/>
                <a:cs typeface="Calibri Light"/>
              </a:rPr>
              <a:t>СРЕДА</a:t>
            </a:r>
            <a:endParaRPr sz="24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dirty="0" sz="2000" spc="-15" b="0">
                <a:solidFill>
                  <a:srgbClr val="FFFFFF"/>
                </a:solidFill>
                <a:latin typeface="Calibri Light"/>
                <a:cs typeface="Calibri Light"/>
                <a:hlinkClick r:id="rId2"/>
              </a:rPr>
              <a:t>www.gorsreda86.ugraces.ru</a:t>
            </a:r>
            <a:endParaRPr sz="2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222884"/>
            <a:ext cx="245364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5"/>
              <a:t>ОБЩАЯ</a:t>
            </a:r>
            <a:r>
              <a:rPr dirty="0" sz="2000" spc="-130"/>
              <a:t> </a:t>
            </a:r>
            <a:r>
              <a:rPr dirty="0" sz="2000" spc="-20"/>
              <a:t>ИНФОРМАЦИЯ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415315" y="6126340"/>
            <a:ext cx="8205444" cy="731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5315" y="764666"/>
            <a:ext cx="8206105" cy="0"/>
          </a:xfrm>
          <a:custGeom>
            <a:avLst/>
            <a:gdLst/>
            <a:ahLst/>
            <a:cxnLst/>
            <a:rect l="l" t="t" r="r" b="b"/>
            <a:pathLst>
              <a:path w="8206105" h="0">
                <a:moveTo>
                  <a:pt x="0" y="0"/>
                </a:moveTo>
                <a:lnTo>
                  <a:pt x="8205571" y="0"/>
                </a:lnTo>
              </a:path>
            </a:pathLst>
          </a:custGeom>
          <a:ln w="9525">
            <a:solidFill>
              <a:srgbClr val="E95C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21640" y="809955"/>
            <a:ext cx="8196580" cy="34410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Times New Roman"/>
                <a:cs typeface="Times New Roman"/>
              </a:rPr>
              <a:t>Проект </a:t>
            </a:r>
            <a:r>
              <a:rPr dirty="0" sz="1400" spc="-5" b="1">
                <a:latin typeface="Times New Roman"/>
                <a:cs typeface="Times New Roman"/>
              </a:rPr>
              <a:t>по </a:t>
            </a:r>
            <a:r>
              <a:rPr dirty="0" sz="1400" spc="-15" b="1">
                <a:latin typeface="Times New Roman"/>
                <a:cs typeface="Times New Roman"/>
              </a:rPr>
              <a:t>благоустройству</a:t>
            </a:r>
            <a:r>
              <a:rPr dirty="0" sz="1400" spc="-5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территории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400" spc="-10" b="1">
                <a:latin typeface="Times New Roman"/>
                <a:cs typeface="Times New Roman"/>
              </a:rPr>
              <a:t>«Благоустройство </a:t>
            </a:r>
            <a:r>
              <a:rPr dirty="0" sz="1400" b="1">
                <a:latin typeface="Times New Roman"/>
                <a:cs typeface="Times New Roman"/>
              </a:rPr>
              <a:t>общественной </a:t>
            </a:r>
            <a:r>
              <a:rPr dirty="0" sz="1400" spc="-5" b="1">
                <a:latin typeface="Times New Roman"/>
                <a:cs typeface="Times New Roman"/>
              </a:rPr>
              <a:t>территории: </a:t>
            </a:r>
            <a:r>
              <a:rPr dirty="0" sz="1400" b="1">
                <a:latin typeface="Times New Roman"/>
                <a:cs typeface="Times New Roman"/>
              </a:rPr>
              <a:t>2 </a:t>
            </a:r>
            <a:r>
              <a:rPr dirty="0" sz="1400" spc="-5" b="1">
                <a:latin typeface="Times New Roman"/>
                <a:cs typeface="Times New Roman"/>
              </a:rPr>
              <a:t>микрорайон </a:t>
            </a:r>
            <a:r>
              <a:rPr dirty="0" sz="1400" b="1">
                <a:latin typeface="Times New Roman"/>
                <a:cs typeface="Times New Roman"/>
              </a:rPr>
              <a:t>в </a:t>
            </a:r>
            <a:r>
              <a:rPr dirty="0" sz="1400" spc="-5" b="1">
                <a:latin typeface="Times New Roman"/>
                <a:cs typeface="Times New Roman"/>
              </a:rPr>
              <a:t>районе жилых </a:t>
            </a:r>
            <a:r>
              <a:rPr dirty="0" sz="1400" spc="-15" b="1">
                <a:latin typeface="Times New Roman"/>
                <a:cs typeface="Times New Roman"/>
              </a:rPr>
              <a:t>домов </a:t>
            </a:r>
            <a:r>
              <a:rPr dirty="0" sz="1400" b="1">
                <a:latin typeface="Times New Roman"/>
                <a:cs typeface="Times New Roman"/>
              </a:rPr>
              <a:t>№ 1,2,3</a:t>
            </a:r>
            <a:r>
              <a:rPr dirty="0" sz="1400" spc="10" b="1">
                <a:latin typeface="Times New Roman"/>
                <a:cs typeface="Times New Roman"/>
              </a:rPr>
              <a:t> </a:t>
            </a:r>
            <a:r>
              <a:rPr dirty="0" sz="1400" spc="-45" b="1">
                <a:latin typeface="Times New Roman"/>
                <a:cs typeface="Times New Roman"/>
              </a:rPr>
              <a:t>г.п.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400" spc="-5" b="1">
                <a:latin typeface="Times New Roman"/>
                <a:cs typeface="Times New Roman"/>
              </a:rPr>
              <a:t>Талинка»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397510">
              <a:lnSpc>
                <a:spcPct val="100000"/>
              </a:lnSpc>
            </a:pPr>
            <a:r>
              <a:rPr dirty="0" sz="1400">
                <a:latin typeface="Times New Roman"/>
                <a:cs typeface="Times New Roman"/>
              </a:rPr>
              <a:t>Земельный </a:t>
            </a:r>
            <a:r>
              <a:rPr dirty="0" sz="1400" spc="-5">
                <a:latin typeface="Times New Roman"/>
                <a:cs typeface="Times New Roman"/>
              </a:rPr>
              <a:t>участок </a:t>
            </a:r>
            <a:r>
              <a:rPr dirty="0" sz="1400" spc="-15">
                <a:latin typeface="Times New Roman"/>
                <a:cs typeface="Times New Roman"/>
              </a:rPr>
              <a:t>под </a:t>
            </a:r>
            <a:r>
              <a:rPr dirty="0" sz="1400" spc="-10">
                <a:latin typeface="Times New Roman"/>
                <a:cs typeface="Times New Roman"/>
              </a:rPr>
              <a:t>благоустройство </a:t>
            </a:r>
            <a:r>
              <a:rPr dirty="0" sz="1400">
                <a:latin typeface="Times New Roman"/>
                <a:cs typeface="Times New Roman"/>
              </a:rPr>
              <a:t>общественной </a:t>
            </a:r>
            <a:r>
              <a:rPr dirty="0" sz="1400" spc="-5">
                <a:latin typeface="Times New Roman"/>
                <a:cs typeface="Times New Roman"/>
              </a:rPr>
              <a:t>территории </a:t>
            </a:r>
            <a:r>
              <a:rPr dirty="0" sz="1400" spc="-10">
                <a:latin typeface="Times New Roman"/>
                <a:cs typeface="Times New Roman"/>
              </a:rPr>
              <a:t>расположен во </a:t>
            </a:r>
            <a:r>
              <a:rPr dirty="0" sz="1400">
                <a:latin typeface="Times New Roman"/>
                <a:cs typeface="Times New Roman"/>
              </a:rPr>
              <a:t>2 </a:t>
            </a:r>
            <a:r>
              <a:rPr dirty="0" sz="1400" spc="-5">
                <a:latin typeface="Times New Roman"/>
                <a:cs typeface="Times New Roman"/>
              </a:rPr>
              <a:t>микрорайоне  </a:t>
            </a:r>
            <a:r>
              <a:rPr dirty="0" sz="1400" spc="-20">
                <a:latin typeface="Times New Roman"/>
                <a:cs typeface="Times New Roman"/>
              </a:rPr>
              <a:t>городского </a:t>
            </a:r>
            <a:r>
              <a:rPr dirty="0" sz="1400" spc="5">
                <a:latin typeface="Times New Roman"/>
                <a:cs typeface="Times New Roman"/>
              </a:rPr>
              <a:t>поселения </a:t>
            </a:r>
            <a:r>
              <a:rPr dirty="0" sz="1400" spc="-10">
                <a:latin typeface="Times New Roman"/>
                <a:cs typeface="Times New Roman"/>
              </a:rPr>
              <a:t>Талинка. </a:t>
            </a:r>
            <a:r>
              <a:rPr dirty="0" sz="1400">
                <a:latin typeface="Times New Roman"/>
                <a:cs typeface="Times New Roman"/>
              </a:rPr>
              <a:t>Площадь </a:t>
            </a:r>
            <a:r>
              <a:rPr dirty="0" sz="1400" spc="-5">
                <a:latin typeface="Times New Roman"/>
                <a:cs typeface="Times New Roman"/>
              </a:rPr>
              <a:t>земельного участка </a:t>
            </a:r>
            <a:r>
              <a:rPr dirty="0" sz="1400" spc="-10">
                <a:latin typeface="Times New Roman"/>
                <a:cs typeface="Times New Roman"/>
              </a:rPr>
              <a:t>под благоустройство </a:t>
            </a:r>
            <a:r>
              <a:rPr dirty="0" sz="1400">
                <a:latin typeface="Times New Roman"/>
                <a:cs typeface="Times New Roman"/>
              </a:rPr>
              <a:t>составляет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1033кв.м.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398780">
              <a:lnSpc>
                <a:spcPct val="100000"/>
              </a:lnSpc>
            </a:pPr>
            <a:r>
              <a:rPr dirty="0" sz="1400" spc="-10">
                <a:latin typeface="Times New Roman"/>
                <a:cs typeface="Times New Roman"/>
              </a:rPr>
              <a:t>Концепция </a:t>
            </a:r>
            <a:r>
              <a:rPr dirty="0" sz="1400" spc="-5">
                <a:latin typeface="Times New Roman"/>
                <a:cs typeface="Times New Roman"/>
              </a:rPr>
              <a:t>дизайн </a:t>
            </a:r>
            <a:r>
              <a:rPr dirty="0" sz="1400">
                <a:latin typeface="Times New Roman"/>
                <a:cs typeface="Times New Roman"/>
              </a:rPr>
              <a:t>– </a:t>
            </a:r>
            <a:r>
              <a:rPr dirty="0" sz="1400" spc="-5">
                <a:latin typeface="Times New Roman"/>
                <a:cs typeface="Times New Roman"/>
              </a:rPr>
              <a:t>проекта направлена </a:t>
            </a:r>
            <a:r>
              <a:rPr dirty="0" sz="1400">
                <a:latin typeface="Times New Roman"/>
                <a:cs typeface="Times New Roman"/>
              </a:rPr>
              <a:t>на осуществление </a:t>
            </a:r>
            <a:r>
              <a:rPr dirty="0" sz="1400" spc="-5">
                <a:latin typeface="Times New Roman"/>
                <a:cs typeface="Times New Roman"/>
              </a:rPr>
              <a:t>мероприятий </a:t>
            </a:r>
            <a:r>
              <a:rPr dirty="0" sz="1400">
                <a:latin typeface="Times New Roman"/>
                <a:cs typeface="Times New Roman"/>
              </a:rPr>
              <a:t>по </a:t>
            </a:r>
            <a:r>
              <a:rPr dirty="0" sz="1400" spc="-5">
                <a:latin typeface="Times New Roman"/>
                <a:cs typeface="Times New Roman"/>
              </a:rPr>
              <a:t>завершению  </a:t>
            </a:r>
            <a:r>
              <a:rPr dirty="0" sz="1400" spc="-10">
                <a:latin typeface="Times New Roman"/>
                <a:cs typeface="Times New Roman"/>
              </a:rPr>
              <a:t>благоустройства </a:t>
            </a:r>
            <a:r>
              <a:rPr dirty="0" sz="1400" spc="-5">
                <a:latin typeface="Times New Roman"/>
                <a:cs typeface="Times New Roman"/>
              </a:rPr>
              <a:t>территории </a:t>
            </a:r>
            <a:r>
              <a:rPr dirty="0" sz="1400" spc="-15">
                <a:latin typeface="Times New Roman"/>
                <a:cs typeface="Times New Roman"/>
              </a:rPr>
              <a:t>2-го </a:t>
            </a:r>
            <a:r>
              <a:rPr dirty="0" sz="1400" spc="-5">
                <a:latin typeface="Times New Roman"/>
                <a:cs typeface="Times New Roman"/>
              </a:rPr>
              <a:t>микрорайона </a:t>
            </a:r>
            <a:r>
              <a:rPr dirty="0" sz="1400" spc="-25">
                <a:latin typeface="Times New Roman"/>
                <a:cs typeface="Times New Roman"/>
              </a:rPr>
              <a:t>городского </a:t>
            </a:r>
            <a:r>
              <a:rPr dirty="0" sz="1400" spc="5">
                <a:latin typeface="Times New Roman"/>
                <a:cs typeface="Times New Roman"/>
              </a:rPr>
              <a:t>поселения </a:t>
            </a:r>
            <a:r>
              <a:rPr dirty="0" sz="1400" spc="-10">
                <a:latin typeface="Times New Roman"/>
                <a:cs typeface="Times New Roman"/>
              </a:rPr>
              <a:t>Талинка </a:t>
            </a:r>
            <a:r>
              <a:rPr dirty="0" sz="1400" spc="-15">
                <a:latin typeface="Times New Roman"/>
                <a:cs typeface="Times New Roman"/>
              </a:rPr>
              <a:t>Октябрьского </a:t>
            </a:r>
            <a:r>
              <a:rPr dirty="0" sz="1400" spc="-5">
                <a:latin typeface="Times New Roman"/>
                <a:cs typeface="Times New Roman"/>
              </a:rPr>
              <a:t>района,  </a:t>
            </a:r>
            <a:r>
              <a:rPr dirty="0" sz="1400" spc="-15">
                <a:latin typeface="Times New Roman"/>
                <a:cs typeface="Times New Roman"/>
              </a:rPr>
              <a:t>начатая </a:t>
            </a:r>
            <a:r>
              <a:rPr dirty="0" sz="1400">
                <a:latin typeface="Times New Roman"/>
                <a:cs typeface="Times New Roman"/>
              </a:rPr>
              <a:t>в </a:t>
            </a:r>
            <a:r>
              <a:rPr dirty="0" sz="1400" spc="-5">
                <a:latin typeface="Times New Roman"/>
                <a:cs typeface="Times New Roman"/>
              </a:rPr>
              <a:t>2018 </a:t>
            </a:r>
            <a:r>
              <a:rPr dirty="0" sz="1400" spc="-50">
                <a:latin typeface="Times New Roman"/>
                <a:cs typeface="Times New Roman"/>
              </a:rPr>
              <a:t>году, </a:t>
            </a:r>
            <a:r>
              <a:rPr dirty="0" sz="1400">
                <a:latin typeface="Times New Roman"/>
                <a:cs typeface="Times New Roman"/>
              </a:rPr>
              <a:t>а именно: </a:t>
            </a:r>
            <a:r>
              <a:rPr dirty="0" sz="1400" spc="-5">
                <a:latin typeface="Times New Roman"/>
                <a:cs typeface="Times New Roman"/>
              </a:rPr>
              <a:t>приобретение </a:t>
            </a:r>
            <a:r>
              <a:rPr dirty="0" sz="1400">
                <a:latin typeface="Times New Roman"/>
                <a:cs typeface="Times New Roman"/>
              </a:rPr>
              <a:t>и </a:t>
            </a:r>
            <a:r>
              <a:rPr dirty="0" sz="1400" spc="-5">
                <a:latin typeface="Times New Roman"/>
                <a:cs typeface="Times New Roman"/>
              </a:rPr>
              <a:t>установка </a:t>
            </a:r>
            <a:r>
              <a:rPr dirty="0" sz="1400" spc="-10">
                <a:latin typeface="Times New Roman"/>
                <a:cs typeface="Times New Roman"/>
              </a:rPr>
              <a:t>детской </a:t>
            </a:r>
            <a:r>
              <a:rPr dirty="0" sz="1400" spc="-5">
                <a:latin typeface="Times New Roman"/>
                <a:cs typeface="Times New Roman"/>
              </a:rPr>
              <a:t>площадки, </a:t>
            </a:r>
            <a:r>
              <a:rPr dirty="0" sz="1400" spc="-15">
                <a:latin typeface="Times New Roman"/>
                <a:cs typeface="Times New Roman"/>
              </a:rPr>
              <a:t>турникового </a:t>
            </a:r>
            <a:r>
              <a:rPr dirty="0" sz="1400">
                <a:latin typeface="Times New Roman"/>
                <a:cs typeface="Times New Roman"/>
              </a:rPr>
              <a:t>и </a:t>
            </a:r>
            <a:r>
              <a:rPr dirty="0" sz="1400" spc="-10">
                <a:latin typeface="Times New Roman"/>
                <a:cs typeface="Times New Roman"/>
              </a:rPr>
              <a:t>тренажерного  </a:t>
            </a:r>
            <a:r>
              <a:rPr dirty="0" sz="1400" spc="-15">
                <a:latin typeface="Times New Roman"/>
                <a:cs typeface="Times New Roman"/>
              </a:rPr>
              <a:t>комплекса, </a:t>
            </a:r>
            <a:r>
              <a:rPr dirty="0" sz="1400" spc="-5">
                <a:latin typeface="Times New Roman"/>
                <a:cs typeface="Times New Roman"/>
              </a:rPr>
              <a:t>устройство </a:t>
            </a:r>
            <a:r>
              <a:rPr dirty="0" sz="1400">
                <a:latin typeface="Times New Roman"/>
                <a:cs typeface="Times New Roman"/>
              </a:rPr>
              <a:t>освещения </a:t>
            </a:r>
            <a:r>
              <a:rPr dirty="0" sz="1400" spc="-10">
                <a:latin typeface="Times New Roman"/>
                <a:cs typeface="Times New Roman"/>
              </a:rPr>
              <a:t>детской </a:t>
            </a:r>
            <a:r>
              <a:rPr dirty="0" sz="1400">
                <a:latin typeface="Times New Roman"/>
                <a:cs typeface="Times New Roman"/>
              </a:rPr>
              <a:t>и </a:t>
            </a:r>
            <a:r>
              <a:rPr dirty="0" sz="1400" spc="-10">
                <a:latin typeface="Times New Roman"/>
                <a:cs typeface="Times New Roman"/>
              </a:rPr>
              <a:t>спортивных </a:t>
            </a:r>
            <a:r>
              <a:rPr dirty="0" sz="1400" spc="-5">
                <a:latin typeface="Times New Roman"/>
                <a:cs typeface="Times New Roman"/>
              </a:rPr>
              <a:t>площадок, </a:t>
            </a:r>
            <a:r>
              <a:rPr dirty="0" sz="1400" spc="-10">
                <a:latin typeface="Times New Roman"/>
                <a:cs typeface="Times New Roman"/>
              </a:rPr>
              <a:t>благоустройство вокруг </a:t>
            </a:r>
            <a:r>
              <a:rPr dirty="0" sz="1400" spc="-5">
                <a:latin typeface="Times New Roman"/>
                <a:cs typeface="Times New Roman"/>
              </a:rPr>
              <a:t>территории  </a:t>
            </a:r>
            <a:r>
              <a:rPr dirty="0" sz="1400">
                <a:latin typeface="Times New Roman"/>
                <a:cs typeface="Times New Roman"/>
              </a:rPr>
              <a:t>с резиновым </a:t>
            </a:r>
            <a:r>
              <a:rPr dirty="0" sz="1400" spc="-5">
                <a:latin typeface="Times New Roman"/>
                <a:cs typeface="Times New Roman"/>
              </a:rPr>
              <a:t>покрытием </a:t>
            </a:r>
            <a:r>
              <a:rPr dirty="0" sz="1400" spc="-10">
                <a:latin typeface="Times New Roman"/>
                <a:cs typeface="Times New Roman"/>
              </a:rPr>
              <a:t>детской </a:t>
            </a:r>
            <a:r>
              <a:rPr dirty="0" sz="1400">
                <a:latin typeface="Times New Roman"/>
                <a:cs typeface="Times New Roman"/>
              </a:rPr>
              <a:t>и </a:t>
            </a:r>
            <a:r>
              <a:rPr dirty="0" sz="1400" spc="-5">
                <a:latin typeface="Times New Roman"/>
                <a:cs typeface="Times New Roman"/>
              </a:rPr>
              <a:t>спортивных площадок (плитка тротуарная) </a:t>
            </a:r>
            <a:r>
              <a:rPr dirty="0" sz="1400">
                <a:latin typeface="Times New Roman"/>
                <a:cs typeface="Times New Roman"/>
              </a:rPr>
              <a:t>для </a:t>
            </a:r>
            <a:r>
              <a:rPr dirty="0" sz="1400" spc="-5">
                <a:latin typeface="Times New Roman"/>
                <a:cs typeface="Times New Roman"/>
              </a:rPr>
              <a:t>обеспечения </a:t>
            </a:r>
            <a:r>
              <a:rPr dirty="0" sz="1400">
                <a:latin typeface="Times New Roman"/>
                <a:cs typeface="Times New Roman"/>
              </a:rPr>
              <a:t>доступа  </a:t>
            </a:r>
            <a:r>
              <a:rPr dirty="0" sz="1400" spc="-5">
                <a:latin typeface="Times New Roman"/>
                <a:cs typeface="Times New Roman"/>
              </a:rPr>
              <a:t>маломобильных </a:t>
            </a:r>
            <a:r>
              <a:rPr dirty="0" sz="1400" spc="-10">
                <a:latin typeface="Times New Roman"/>
                <a:cs typeface="Times New Roman"/>
              </a:rPr>
              <a:t>групп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населения.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914400">
              <a:lnSpc>
                <a:spcPct val="100000"/>
              </a:lnSpc>
            </a:pPr>
            <a:r>
              <a:rPr dirty="0" sz="1400">
                <a:latin typeface="Times New Roman"/>
                <a:cs typeface="Times New Roman"/>
              </a:rPr>
              <a:t>В </a:t>
            </a:r>
            <a:r>
              <a:rPr dirty="0" sz="1400" spc="-5">
                <a:latin typeface="Times New Roman"/>
                <a:cs typeface="Times New Roman"/>
              </a:rPr>
              <a:t>микрорайоне </a:t>
            </a:r>
            <a:r>
              <a:rPr dirty="0" sz="1400" spc="-10">
                <a:latin typeface="Times New Roman"/>
                <a:cs typeface="Times New Roman"/>
              </a:rPr>
              <a:t>расположены </a:t>
            </a:r>
            <a:r>
              <a:rPr dirty="0" sz="1400">
                <a:latin typeface="Times New Roman"/>
                <a:cs typeface="Times New Roman"/>
              </a:rPr>
              <a:t>6 </a:t>
            </a:r>
            <a:r>
              <a:rPr dirty="0" sz="1400" spc="-10">
                <a:latin typeface="Times New Roman"/>
                <a:cs typeface="Times New Roman"/>
              </a:rPr>
              <a:t>многоквартирных </a:t>
            </a:r>
            <a:r>
              <a:rPr dirty="0" sz="1400" spc="-5">
                <a:latin typeface="Times New Roman"/>
                <a:cs typeface="Times New Roman"/>
              </a:rPr>
              <a:t>жилых домов, </a:t>
            </a:r>
            <a:r>
              <a:rPr dirty="0" sz="1400" spc="5">
                <a:latin typeface="Times New Roman"/>
                <a:cs typeface="Times New Roman"/>
              </a:rPr>
              <a:t>численность </a:t>
            </a:r>
            <a:r>
              <a:rPr dirty="0" sz="1400" spc="-10">
                <a:latin typeface="Times New Roman"/>
                <a:cs typeface="Times New Roman"/>
              </a:rPr>
              <a:t>проживающих  </a:t>
            </a:r>
            <a:r>
              <a:rPr dirty="0" sz="1400">
                <a:latin typeface="Times New Roman"/>
                <a:cs typeface="Times New Roman"/>
              </a:rPr>
              <a:t>составляет </a:t>
            </a:r>
            <a:r>
              <a:rPr dirty="0" sz="1400" spc="-5">
                <a:latin typeface="Times New Roman"/>
                <a:cs typeface="Times New Roman"/>
              </a:rPr>
              <a:t>порядка </a:t>
            </a:r>
            <a:r>
              <a:rPr dirty="0" sz="1400">
                <a:latin typeface="Times New Roman"/>
                <a:cs typeface="Times New Roman"/>
              </a:rPr>
              <a:t>1200 </a:t>
            </a:r>
            <a:r>
              <a:rPr dirty="0" sz="1400" spc="-5">
                <a:latin typeface="Times New Roman"/>
                <a:cs typeface="Times New Roman"/>
              </a:rPr>
              <a:t>человек, </a:t>
            </a:r>
            <a:r>
              <a:rPr dirty="0" sz="1400">
                <a:latin typeface="Times New Roman"/>
                <a:cs typeface="Times New Roman"/>
              </a:rPr>
              <a:t>в </a:t>
            </a:r>
            <a:r>
              <a:rPr dirty="0" sz="1400" spc="-15">
                <a:latin typeface="Times New Roman"/>
                <a:cs typeface="Times New Roman"/>
              </a:rPr>
              <a:t>том </a:t>
            </a:r>
            <a:r>
              <a:rPr dirty="0" sz="1400">
                <a:latin typeface="Times New Roman"/>
                <a:cs typeface="Times New Roman"/>
              </a:rPr>
              <a:t>числе </a:t>
            </a:r>
            <a:r>
              <a:rPr dirty="0" sz="1400" spc="-5">
                <a:latin typeface="Times New Roman"/>
                <a:cs typeface="Times New Roman"/>
              </a:rPr>
              <a:t>детское </a:t>
            </a:r>
            <a:r>
              <a:rPr dirty="0" sz="1400">
                <a:latin typeface="Times New Roman"/>
                <a:cs typeface="Times New Roman"/>
              </a:rPr>
              <a:t>население – </a:t>
            </a:r>
            <a:r>
              <a:rPr dirty="0" sz="1400" spc="-5">
                <a:latin typeface="Times New Roman"/>
                <a:cs typeface="Times New Roman"/>
              </a:rPr>
              <a:t>более </a:t>
            </a:r>
            <a:r>
              <a:rPr dirty="0" sz="1400">
                <a:latin typeface="Times New Roman"/>
                <a:cs typeface="Times New Roman"/>
              </a:rPr>
              <a:t>500 </a:t>
            </a:r>
            <a:r>
              <a:rPr dirty="0" sz="1400" spc="-5">
                <a:latin typeface="Times New Roman"/>
                <a:cs typeface="Times New Roman"/>
              </a:rPr>
              <a:t>человек, </a:t>
            </a:r>
            <a:r>
              <a:rPr dirty="0" sz="1400">
                <a:latin typeface="Times New Roman"/>
                <a:cs typeface="Times New Roman"/>
              </a:rPr>
              <a:t>так </a:t>
            </a:r>
            <a:r>
              <a:rPr dirty="0" sz="1400" spc="-10">
                <a:latin typeface="Times New Roman"/>
                <a:cs typeface="Times New Roman"/>
              </a:rPr>
              <a:t>же </a:t>
            </a:r>
            <a:r>
              <a:rPr dirty="0" sz="1400">
                <a:latin typeface="Times New Roman"/>
                <a:cs typeface="Times New Roman"/>
              </a:rPr>
              <a:t>в  непосредственной </a:t>
            </a:r>
            <a:r>
              <a:rPr dirty="0" sz="1400" spc="-5">
                <a:latin typeface="Times New Roman"/>
                <a:cs typeface="Times New Roman"/>
              </a:rPr>
              <a:t>близости располагается средняя общеобразовательная </a:t>
            </a:r>
            <a:r>
              <a:rPr dirty="0" sz="1400" spc="-20">
                <a:latin typeface="Times New Roman"/>
                <a:cs typeface="Times New Roman"/>
              </a:rPr>
              <a:t>школа </a:t>
            </a:r>
            <a:r>
              <a:rPr dirty="0" sz="1400">
                <a:latin typeface="Times New Roman"/>
                <a:cs typeface="Times New Roman"/>
              </a:rPr>
              <a:t>№7. </a:t>
            </a:r>
            <a:r>
              <a:rPr dirty="0" sz="1400" spc="-20">
                <a:latin typeface="Times New Roman"/>
                <a:cs typeface="Times New Roman"/>
              </a:rPr>
              <a:t>Указанный  </a:t>
            </a:r>
            <a:r>
              <a:rPr dirty="0" sz="1400" spc="-5">
                <a:latin typeface="Times New Roman"/>
                <a:cs typeface="Times New Roman"/>
              </a:rPr>
              <a:t>микрорайон </a:t>
            </a:r>
            <a:r>
              <a:rPr dirty="0" sz="1400">
                <a:latin typeface="Times New Roman"/>
                <a:cs typeface="Times New Roman"/>
              </a:rPr>
              <a:t>является </a:t>
            </a:r>
            <a:r>
              <a:rPr dirty="0" sz="1400" spc="5">
                <a:latin typeface="Times New Roman"/>
                <a:cs typeface="Times New Roman"/>
              </a:rPr>
              <a:t>особо </a:t>
            </a:r>
            <a:r>
              <a:rPr dirty="0" sz="1400" spc="-10">
                <a:latin typeface="Times New Roman"/>
                <a:cs typeface="Times New Roman"/>
              </a:rPr>
              <a:t>значимым </a:t>
            </a:r>
            <a:r>
              <a:rPr dirty="0" sz="1400">
                <a:latin typeface="Times New Roman"/>
                <a:cs typeface="Times New Roman"/>
              </a:rPr>
              <a:t>в плане </a:t>
            </a:r>
            <a:r>
              <a:rPr dirty="0" sz="1400" spc="-10">
                <a:latin typeface="Times New Roman"/>
                <a:cs typeface="Times New Roman"/>
              </a:rPr>
              <a:t>перспективного жилищного </a:t>
            </a:r>
            <a:r>
              <a:rPr dirty="0" sz="1400" spc="-5">
                <a:latin typeface="Times New Roman"/>
                <a:cs typeface="Times New Roman"/>
              </a:rPr>
              <a:t>строительства, кроме </a:t>
            </a:r>
            <a:r>
              <a:rPr dirty="0" sz="1400" spc="-15">
                <a:latin typeface="Times New Roman"/>
                <a:cs typeface="Times New Roman"/>
              </a:rPr>
              <a:t>того, </a:t>
            </a:r>
            <a:r>
              <a:rPr dirty="0" sz="1400">
                <a:latin typeface="Times New Roman"/>
                <a:cs typeface="Times New Roman"/>
              </a:rPr>
              <a:t>там  </a:t>
            </a:r>
            <a:r>
              <a:rPr dirty="0" sz="1400" spc="-15">
                <a:latin typeface="Times New Roman"/>
                <a:cs typeface="Times New Roman"/>
              </a:rPr>
              <a:t>же </a:t>
            </a:r>
            <a:r>
              <a:rPr dirty="0" sz="1400" spc="-10">
                <a:latin typeface="Times New Roman"/>
                <a:cs typeface="Times New Roman"/>
              </a:rPr>
              <a:t>отведен </a:t>
            </a:r>
            <a:r>
              <a:rPr dirty="0" sz="1400">
                <a:latin typeface="Times New Roman"/>
                <a:cs typeface="Times New Roman"/>
              </a:rPr>
              <a:t>земельный </a:t>
            </a:r>
            <a:r>
              <a:rPr dirty="0" sz="1400" spc="-5">
                <a:latin typeface="Times New Roman"/>
                <a:cs typeface="Times New Roman"/>
              </a:rPr>
              <a:t>участок </a:t>
            </a:r>
            <a:r>
              <a:rPr dirty="0" sz="1400" spc="-10">
                <a:latin typeface="Times New Roman"/>
                <a:cs typeface="Times New Roman"/>
              </a:rPr>
              <a:t>под </a:t>
            </a:r>
            <a:r>
              <a:rPr dirty="0" sz="1400">
                <a:latin typeface="Times New Roman"/>
                <a:cs typeface="Times New Roman"/>
              </a:rPr>
              <a:t>строительство </a:t>
            </a:r>
            <a:r>
              <a:rPr dirty="0" sz="1400" spc="-10">
                <a:latin typeface="Times New Roman"/>
                <a:cs typeface="Times New Roman"/>
              </a:rPr>
              <a:t>объекта </a:t>
            </a:r>
            <a:r>
              <a:rPr dirty="0" sz="1400" spc="-15">
                <a:latin typeface="Times New Roman"/>
                <a:cs typeface="Times New Roman"/>
              </a:rPr>
              <a:t>«Комплекс </a:t>
            </a:r>
            <a:r>
              <a:rPr dirty="0" sz="1400" spc="-20">
                <a:latin typeface="Times New Roman"/>
                <a:cs typeface="Times New Roman"/>
              </a:rPr>
              <a:t>«школа </a:t>
            </a:r>
            <a:r>
              <a:rPr dirty="0" sz="1400">
                <a:latin typeface="Times New Roman"/>
                <a:cs typeface="Times New Roman"/>
              </a:rPr>
              <a:t>– детский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сад».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6039" y="4224654"/>
            <a:ext cx="53975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3340" algn="l"/>
                <a:tab pos="2702560" algn="l"/>
                <a:tab pos="3382645" algn="l"/>
                <a:tab pos="4523740" algn="l"/>
              </a:tabLst>
            </a:pPr>
            <a:r>
              <a:rPr dirty="0" sz="1400" spc="-10">
                <a:latin typeface="Times New Roman"/>
                <a:cs typeface="Times New Roman"/>
              </a:rPr>
              <a:t>Н</a:t>
            </a:r>
            <a:r>
              <a:rPr dirty="0" sz="1400">
                <a:latin typeface="Times New Roman"/>
                <a:cs typeface="Times New Roman"/>
              </a:rPr>
              <a:t>е</a:t>
            </a:r>
            <a:r>
              <a:rPr dirty="0" sz="1400" spc="5">
                <a:latin typeface="Times New Roman"/>
                <a:cs typeface="Times New Roman"/>
              </a:rPr>
              <a:t>о</a:t>
            </a:r>
            <a:r>
              <a:rPr dirty="0" sz="1400" spc="-55">
                <a:latin typeface="Times New Roman"/>
                <a:cs typeface="Times New Roman"/>
              </a:rPr>
              <a:t>бх</a:t>
            </a:r>
            <a:r>
              <a:rPr dirty="0" sz="1400" spc="-45">
                <a:latin typeface="Times New Roman"/>
                <a:cs typeface="Times New Roman"/>
              </a:rPr>
              <a:t>о</a:t>
            </a:r>
            <a:r>
              <a:rPr dirty="0" sz="1400" spc="-10">
                <a:latin typeface="Times New Roman"/>
                <a:cs typeface="Times New Roman"/>
              </a:rPr>
              <a:t>д</a:t>
            </a:r>
            <a:r>
              <a:rPr dirty="0" sz="1400">
                <a:latin typeface="Times New Roman"/>
                <a:cs typeface="Times New Roman"/>
              </a:rPr>
              <a:t>им</a:t>
            </a:r>
            <a:r>
              <a:rPr dirty="0" sz="1400" spc="35">
                <a:latin typeface="Times New Roman"/>
                <a:cs typeface="Times New Roman"/>
              </a:rPr>
              <a:t>о</a:t>
            </a:r>
            <a:r>
              <a:rPr dirty="0" sz="1400">
                <a:latin typeface="Times New Roman"/>
                <a:cs typeface="Times New Roman"/>
              </a:rPr>
              <a:t>сть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35">
                <a:latin typeface="Times New Roman"/>
                <a:cs typeface="Times New Roman"/>
              </a:rPr>
              <a:t>б</a:t>
            </a:r>
            <a:r>
              <a:rPr dirty="0" sz="1400" spc="-5">
                <a:latin typeface="Times New Roman"/>
                <a:cs typeface="Times New Roman"/>
              </a:rPr>
              <a:t>л</a:t>
            </a:r>
            <a:r>
              <a:rPr dirty="0" sz="1400">
                <a:latin typeface="Times New Roman"/>
                <a:cs typeface="Times New Roman"/>
              </a:rPr>
              <a:t>а</a:t>
            </a:r>
            <a:r>
              <a:rPr dirty="0" sz="1400" spc="-35">
                <a:latin typeface="Times New Roman"/>
                <a:cs typeface="Times New Roman"/>
              </a:rPr>
              <a:t>г</a:t>
            </a:r>
            <a:r>
              <a:rPr dirty="0" sz="1400" spc="-45">
                <a:latin typeface="Times New Roman"/>
                <a:cs typeface="Times New Roman"/>
              </a:rPr>
              <a:t>о</a:t>
            </a:r>
            <a:r>
              <a:rPr dirty="0" sz="1400" spc="-20">
                <a:latin typeface="Times New Roman"/>
                <a:cs typeface="Times New Roman"/>
              </a:rPr>
              <a:t>у</a:t>
            </a:r>
            <a:r>
              <a:rPr dirty="0" sz="1400">
                <a:latin typeface="Times New Roman"/>
                <a:cs typeface="Times New Roman"/>
              </a:rPr>
              <a:t>с</a:t>
            </a:r>
            <a:r>
              <a:rPr dirty="0" sz="1400" spc="10">
                <a:latin typeface="Times New Roman"/>
                <a:cs typeface="Times New Roman"/>
              </a:rPr>
              <a:t>т</a:t>
            </a:r>
            <a:r>
              <a:rPr dirty="0" sz="1400">
                <a:latin typeface="Times New Roman"/>
                <a:cs typeface="Times New Roman"/>
              </a:rPr>
              <a:t>ройст</a:t>
            </a:r>
            <a:r>
              <a:rPr dirty="0" sz="1400" spc="-30">
                <a:latin typeface="Times New Roman"/>
                <a:cs typeface="Times New Roman"/>
              </a:rPr>
              <a:t>в</a:t>
            </a:r>
            <a:r>
              <a:rPr dirty="0" sz="1400">
                <a:latin typeface="Times New Roman"/>
                <a:cs typeface="Times New Roman"/>
              </a:rPr>
              <a:t>а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>
                <a:latin typeface="Times New Roman"/>
                <a:cs typeface="Times New Roman"/>
              </a:rPr>
              <a:t>да</a:t>
            </a:r>
            <a:r>
              <a:rPr dirty="0" sz="1400" spc="-10">
                <a:latin typeface="Times New Roman"/>
                <a:cs typeface="Times New Roman"/>
              </a:rPr>
              <a:t>н</a:t>
            </a:r>
            <a:r>
              <a:rPr dirty="0" sz="1400">
                <a:latin typeface="Times New Roman"/>
                <a:cs typeface="Times New Roman"/>
              </a:rPr>
              <a:t>н</a:t>
            </a:r>
            <a:r>
              <a:rPr dirty="0" sz="1400" spc="-10">
                <a:latin typeface="Times New Roman"/>
                <a:cs typeface="Times New Roman"/>
              </a:rPr>
              <a:t>о</a:t>
            </a:r>
            <a:r>
              <a:rPr dirty="0" sz="1400">
                <a:latin typeface="Times New Roman"/>
                <a:cs typeface="Times New Roman"/>
              </a:rPr>
              <a:t>й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>
                <a:latin typeface="Times New Roman"/>
                <a:cs typeface="Times New Roman"/>
              </a:rPr>
              <a:t>те</a:t>
            </a:r>
            <a:r>
              <a:rPr dirty="0" sz="1400" spc="-10">
                <a:latin typeface="Times New Roman"/>
                <a:cs typeface="Times New Roman"/>
              </a:rPr>
              <a:t>р</a:t>
            </a:r>
            <a:r>
              <a:rPr dirty="0" sz="1400">
                <a:latin typeface="Times New Roman"/>
                <a:cs typeface="Times New Roman"/>
              </a:rPr>
              <a:t>ри</a:t>
            </a:r>
            <a:r>
              <a:rPr dirty="0" sz="1400" spc="-40">
                <a:latin typeface="Times New Roman"/>
                <a:cs typeface="Times New Roman"/>
              </a:rPr>
              <a:t>т</a:t>
            </a:r>
            <a:r>
              <a:rPr dirty="0" sz="1400">
                <a:latin typeface="Times New Roman"/>
                <a:cs typeface="Times New Roman"/>
              </a:rPr>
              <a:t>о</a:t>
            </a:r>
            <a:r>
              <a:rPr dirty="0" sz="1400" spc="-10">
                <a:latin typeface="Times New Roman"/>
                <a:cs typeface="Times New Roman"/>
              </a:rPr>
              <a:t>р</a:t>
            </a:r>
            <a:r>
              <a:rPr dirty="0" sz="1400">
                <a:latin typeface="Times New Roman"/>
                <a:cs typeface="Times New Roman"/>
              </a:rPr>
              <a:t>ии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>
                <a:latin typeface="Times New Roman"/>
                <a:cs typeface="Times New Roman"/>
              </a:rPr>
              <a:t>н</a:t>
            </a:r>
            <a:r>
              <a:rPr dirty="0" sz="1400" spc="-25">
                <a:latin typeface="Times New Roman"/>
                <a:cs typeface="Times New Roman"/>
              </a:rPr>
              <a:t>а</a:t>
            </a:r>
            <a:r>
              <a:rPr dirty="0" sz="1400">
                <a:latin typeface="Times New Roman"/>
                <a:cs typeface="Times New Roman"/>
              </a:rPr>
              <a:t>пра</a:t>
            </a:r>
            <a:r>
              <a:rPr dirty="0" sz="1400" spc="-30">
                <a:latin typeface="Times New Roman"/>
                <a:cs typeface="Times New Roman"/>
              </a:rPr>
              <a:t>в</a:t>
            </a:r>
            <a:r>
              <a:rPr dirty="0" sz="1400" spc="-5">
                <a:latin typeface="Times New Roman"/>
                <a:cs typeface="Times New Roman"/>
              </a:rPr>
              <a:t>л</a:t>
            </a:r>
            <a:r>
              <a:rPr dirty="0" sz="1400">
                <a:latin typeface="Times New Roman"/>
                <a:cs typeface="Times New Roman"/>
              </a:rPr>
              <a:t>ена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78065" y="4224654"/>
            <a:ext cx="1239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1945" algn="l"/>
              </a:tabLst>
            </a:pP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д</a:t>
            </a:r>
            <a:r>
              <a:rPr dirty="0" sz="1400" spc="40">
                <a:latin typeface="Times New Roman"/>
                <a:cs typeface="Times New Roman"/>
              </a:rPr>
              <a:t>о</a:t>
            </a:r>
            <a:r>
              <a:rPr dirty="0" sz="1400">
                <a:latin typeface="Times New Roman"/>
                <a:cs typeface="Times New Roman"/>
              </a:rPr>
              <a:t>ст</a:t>
            </a:r>
            <a:r>
              <a:rPr dirty="0" sz="1400" spc="-10">
                <a:latin typeface="Times New Roman"/>
                <a:cs typeface="Times New Roman"/>
              </a:rPr>
              <a:t>и</a:t>
            </a:r>
            <a:r>
              <a:rPr dirty="0" sz="1400" spc="-25">
                <a:latin typeface="Times New Roman"/>
                <a:cs typeface="Times New Roman"/>
              </a:rPr>
              <a:t>ж</a:t>
            </a:r>
            <a:r>
              <a:rPr dirty="0" sz="1400">
                <a:latin typeface="Times New Roman"/>
                <a:cs typeface="Times New Roman"/>
              </a:rPr>
              <a:t>е</a:t>
            </a:r>
            <a:r>
              <a:rPr dirty="0" sz="1400" spc="-10">
                <a:latin typeface="Times New Roman"/>
                <a:cs typeface="Times New Roman"/>
              </a:rPr>
              <a:t>н</a:t>
            </a:r>
            <a:r>
              <a:rPr dirty="0" sz="1400">
                <a:latin typeface="Times New Roman"/>
                <a:cs typeface="Times New Roman"/>
              </a:rPr>
              <a:t>ие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4438015"/>
            <a:ext cx="8195945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Times New Roman"/>
                <a:cs typeface="Times New Roman"/>
              </a:rPr>
              <a:t>максимальной функциональности, </a:t>
            </a:r>
            <a:r>
              <a:rPr dirty="0" sz="1400" spc="-10">
                <a:latin typeface="Times New Roman"/>
                <a:cs typeface="Times New Roman"/>
              </a:rPr>
              <a:t>компактности, </a:t>
            </a:r>
            <a:r>
              <a:rPr dirty="0" sz="1400">
                <a:latin typeface="Times New Roman"/>
                <a:cs typeface="Times New Roman"/>
              </a:rPr>
              <a:t>безопасности в </a:t>
            </a:r>
            <a:r>
              <a:rPr dirty="0" sz="1400" spc="-10">
                <a:latin typeface="Times New Roman"/>
                <a:cs typeface="Times New Roman"/>
              </a:rPr>
              <a:t>эксплуатации </a:t>
            </a:r>
            <a:r>
              <a:rPr dirty="0" sz="1400">
                <a:latin typeface="Times New Roman"/>
                <a:cs typeface="Times New Roman"/>
              </a:rPr>
              <a:t>и </a:t>
            </a:r>
            <a:r>
              <a:rPr dirty="0" sz="1400" spc="-10">
                <a:latin typeface="Times New Roman"/>
                <a:cs typeface="Times New Roman"/>
              </a:rPr>
              <a:t>эстетической  </a:t>
            </a:r>
            <a:r>
              <a:rPr dirty="0" sz="1400" spc="-5">
                <a:latin typeface="Times New Roman"/>
                <a:cs typeface="Times New Roman"/>
              </a:rPr>
              <a:t>привлекательности </a:t>
            </a:r>
            <a:r>
              <a:rPr dirty="0" sz="1400" spc="-10">
                <a:latin typeface="Times New Roman"/>
                <a:cs typeface="Times New Roman"/>
              </a:rPr>
              <a:t>объектов, </a:t>
            </a:r>
            <a:r>
              <a:rPr dirty="0" sz="1400" spc="-5">
                <a:latin typeface="Times New Roman"/>
                <a:cs typeface="Times New Roman"/>
              </a:rPr>
              <a:t>обеспечение </a:t>
            </a:r>
            <a:r>
              <a:rPr dirty="0" sz="1400" spc="-15">
                <a:latin typeface="Times New Roman"/>
                <a:cs typeface="Times New Roman"/>
              </a:rPr>
              <a:t>комфортных </a:t>
            </a:r>
            <a:r>
              <a:rPr dirty="0" sz="1400" spc="-5">
                <a:latin typeface="Times New Roman"/>
                <a:cs typeface="Times New Roman"/>
              </a:rPr>
              <a:t>условий </a:t>
            </a:r>
            <a:r>
              <a:rPr dirty="0" sz="1400">
                <a:latin typeface="Times New Roman"/>
                <a:cs typeface="Times New Roman"/>
              </a:rPr>
              <a:t>для </a:t>
            </a:r>
            <a:r>
              <a:rPr dirty="0" sz="1400" spc="-10">
                <a:latin typeface="Times New Roman"/>
                <a:cs typeface="Times New Roman"/>
              </a:rPr>
              <a:t>проживания </a:t>
            </a:r>
            <a:r>
              <a:rPr dirty="0" sz="1400">
                <a:latin typeface="Times New Roman"/>
                <a:cs typeface="Times New Roman"/>
              </a:rPr>
              <a:t>и </a:t>
            </a:r>
            <a:r>
              <a:rPr dirty="0" sz="1400" spc="-15">
                <a:latin typeface="Times New Roman"/>
                <a:cs typeface="Times New Roman"/>
              </a:rPr>
              <a:t>отдыха </a:t>
            </a:r>
            <a:r>
              <a:rPr dirty="0" sz="1400">
                <a:latin typeface="Times New Roman"/>
                <a:cs typeface="Times New Roman"/>
              </a:rPr>
              <a:t>населения на  </a:t>
            </a:r>
            <a:r>
              <a:rPr dirty="0" sz="1400" spc="-5">
                <a:latin typeface="Times New Roman"/>
                <a:cs typeface="Times New Roman"/>
              </a:rPr>
              <a:t>территории </a:t>
            </a:r>
            <a:r>
              <a:rPr dirty="0" sz="1400" spc="-25">
                <a:latin typeface="Times New Roman"/>
                <a:cs typeface="Times New Roman"/>
              </a:rPr>
              <a:t>городского </a:t>
            </a:r>
            <a:r>
              <a:rPr dirty="0" sz="1400" spc="5">
                <a:latin typeface="Times New Roman"/>
                <a:cs typeface="Times New Roman"/>
              </a:rPr>
              <a:t>поселения </a:t>
            </a:r>
            <a:r>
              <a:rPr dirty="0" sz="1400" spc="-10">
                <a:latin typeface="Times New Roman"/>
                <a:cs typeface="Times New Roman"/>
              </a:rPr>
              <a:t>Талинка, </a:t>
            </a:r>
            <a:r>
              <a:rPr dirty="0" sz="1400" spc="-5">
                <a:latin typeface="Times New Roman"/>
                <a:cs typeface="Times New Roman"/>
              </a:rPr>
              <a:t>создание </a:t>
            </a:r>
            <a:r>
              <a:rPr dirty="0" sz="1400" spc="-20">
                <a:latin typeface="Times New Roman"/>
                <a:cs typeface="Times New Roman"/>
              </a:rPr>
              <a:t>необходимых </a:t>
            </a:r>
            <a:r>
              <a:rPr dirty="0" sz="1400" spc="-5">
                <a:latin typeface="Times New Roman"/>
                <a:cs typeface="Times New Roman"/>
              </a:rPr>
              <a:t>условий для </a:t>
            </a:r>
            <a:r>
              <a:rPr dirty="0" sz="1400">
                <a:latin typeface="Times New Roman"/>
                <a:cs typeface="Times New Roman"/>
              </a:rPr>
              <a:t>игр детей на </a:t>
            </a:r>
            <a:r>
              <a:rPr dirty="0" sz="1400" spc="-15">
                <a:latin typeface="Times New Roman"/>
                <a:cs typeface="Times New Roman"/>
              </a:rPr>
              <a:t>открытом  воздухе </a:t>
            </a:r>
            <a:r>
              <a:rPr dirty="0" sz="1400">
                <a:latin typeface="Times New Roman"/>
                <a:cs typeface="Times New Roman"/>
              </a:rPr>
              <a:t>и занятий </a:t>
            </a:r>
            <a:r>
              <a:rPr dirty="0" sz="1400" spc="-10">
                <a:latin typeface="Times New Roman"/>
                <a:cs typeface="Times New Roman"/>
              </a:rPr>
              <a:t>спортом </a:t>
            </a:r>
            <a:r>
              <a:rPr dirty="0" sz="1400">
                <a:latin typeface="Times New Roman"/>
                <a:cs typeface="Times New Roman"/>
              </a:rPr>
              <a:t>разновозрастных </a:t>
            </a:r>
            <a:r>
              <a:rPr dirty="0" sz="1400" spc="-10">
                <a:latin typeface="Times New Roman"/>
                <a:cs typeface="Times New Roman"/>
              </a:rPr>
              <a:t>категорий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населения.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32475" y="5100663"/>
            <a:ext cx="2483866" cy="11196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18251" y="5086375"/>
            <a:ext cx="2512695" cy="1148715"/>
          </a:xfrm>
          <a:custGeom>
            <a:avLst/>
            <a:gdLst/>
            <a:ahLst/>
            <a:cxnLst/>
            <a:rect l="l" t="t" r="r" b="b"/>
            <a:pathLst>
              <a:path w="2512695" h="1148714">
                <a:moveTo>
                  <a:pt x="0" y="1148245"/>
                </a:moveTo>
                <a:lnTo>
                  <a:pt x="2512441" y="1148245"/>
                </a:lnTo>
                <a:lnTo>
                  <a:pt x="2512441" y="0"/>
                </a:lnTo>
                <a:lnTo>
                  <a:pt x="0" y="0"/>
                </a:lnTo>
                <a:lnTo>
                  <a:pt x="0" y="1148245"/>
                </a:lnTo>
                <a:close/>
              </a:path>
            </a:pathLst>
          </a:custGeom>
          <a:ln w="28575">
            <a:solidFill>
              <a:srgbClr val="17365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38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5315" y="6129353"/>
            <a:ext cx="8205444" cy="728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5315" y="1052690"/>
            <a:ext cx="8205470" cy="5073650"/>
          </a:xfrm>
          <a:custGeom>
            <a:avLst/>
            <a:gdLst/>
            <a:ahLst/>
            <a:cxnLst/>
            <a:rect l="l" t="t" r="r" b="b"/>
            <a:pathLst>
              <a:path w="8205470" h="5073650">
                <a:moveTo>
                  <a:pt x="0" y="5073650"/>
                </a:moveTo>
                <a:lnTo>
                  <a:pt x="8205470" y="5073650"/>
                </a:lnTo>
                <a:lnTo>
                  <a:pt x="8205470" y="0"/>
                </a:lnTo>
                <a:lnTo>
                  <a:pt x="0" y="0"/>
                </a:lnTo>
                <a:lnTo>
                  <a:pt x="0" y="5073650"/>
                </a:lnTo>
                <a:close/>
              </a:path>
            </a:pathLst>
          </a:custGeom>
          <a:ln w="25400">
            <a:solidFill>
              <a:srgbClr val="9D9D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437" y="222884"/>
            <a:ext cx="245364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5"/>
              <a:t>ОБЩАЯ</a:t>
            </a:r>
            <a:r>
              <a:rPr dirty="0" sz="2000" spc="-130"/>
              <a:t> </a:t>
            </a:r>
            <a:r>
              <a:rPr dirty="0" sz="2000" spc="-20"/>
              <a:t>ИНФОРМАЦИЯ</a:t>
            </a:r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415315" y="764666"/>
            <a:ext cx="8206105" cy="0"/>
          </a:xfrm>
          <a:custGeom>
            <a:avLst/>
            <a:gdLst/>
            <a:ahLst/>
            <a:cxnLst/>
            <a:rect l="l" t="t" r="r" b="b"/>
            <a:pathLst>
              <a:path w="8206105" h="0">
                <a:moveTo>
                  <a:pt x="0" y="0"/>
                </a:moveTo>
                <a:lnTo>
                  <a:pt x="8205571" y="0"/>
                </a:lnTo>
              </a:path>
            </a:pathLst>
          </a:custGeom>
          <a:ln w="9525">
            <a:solidFill>
              <a:srgbClr val="E95C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01116" y="762127"/>
            <a:ext cx="27133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0">
                <a:latin typeface="Calibri Light"/>
                <a:cs typeface="Calibri Light"/>
              </a:rPr>
              <a:t>Текущее </a:t>
            </a:r>
            <a:r>
              <a:rPr dirty="0" sz="1600" spc="-10" b="0">
                <a:latin typeface="Calibri Light"/>
                <a:cs typeface="Calibri Light"/>
              </a:rPr>
              <a:t>состояние</a:t>
            </a:r>
            <a:r>
              <a:rPr dirty="0" sz="1600" spc="-25" b="0">
                <a:latin typeface="Calibri Light"/>
                <a:cs typeface="Calibri Light"/>
              </a:rPr>
              <a:t> </a:t>
            </a:r>
            <a:r>
              <a:rPr dirty="0" sz="1600" spc="-10" b="0">
                <a:latin typeface="Calibri Light"/>
                <a:cs typeface="Calibri Light"/>
              </a:rPr>
              <a:t>территории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4148" y="1313052"/>
            <a:ext cx="3020949" cy="2101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9861" y="1298828"/>
            <a:ext cx="3049905" cy="2129790"/>
          </a:xfrm>
          <a:custGeom>
            <a:avLst/>
            <a:gdLst/>
            <a:ahLst/>
            <a:cxnLst/>
            <a:rect l="l" t="t" r="r" b="b"/>
            <a:pathLst>
              <a:path w="3049904" h="2129790">
                <a:moveTo>
                  <a:pt x="0" y="2129790"/>
                </a:moveTo>
                <a:lnTo>
                  <a:pt x="3049524" y="2129790"/>
                </a:lnTo>
                <a:lnTo>
                  <a:pt x="3049524" y="0"/>
                </a:lnTo>
                <a:lnTo>
                  <a:pt x="0" y="0"/>
                </a:lnTo>
                <a:lnTo>
                  <a:pt x="0" y="2129790"/>
                </a:lnTo>
                <a:close/>
              </a:path>
            </a:pathLst>
          </a:custGeom>
          <a:ln w="28575">
            <a:solidFill>
              <a:srgbClr val="9437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58538" y="1364614"/>
            <a:ext cx="3219195" cy="19442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44314" y="1350263"/>
            <a:ext cx="3248025" cy="1972945"/>
          </a:xfrm>
          <a:custGeom>
            <a:avLst/>
            <a:gdLst/>
            <a:ahLst/>
            <a:cxnLst/>
            <a:rect l="l" t="t" r="r" b="b"/>
            <a:pathLst>
              <a:path w="3248025" h="1972945">
                <a:moveTo>
                  <a:pt x="0" y="1972817"/>
                </a:moveTo>
                <a:lnTo>
                  <a:pt x="3247770" y="1972817"/>
                </a:lnTo>
                <a:lnTo>
                  <a:pt x="3247770" y="0"/>
                </a:lnTo>
                <a:lnTo>
                  <a:pt x="0" y="0"/>
                </a:lnTo>
                <a:lnTo>
                  <a:pt x="0" y="1972817"/>
                </a:lnTo>
                <a:close/>
              </a:path>
            </a:pathLst>
          </a:custGeom>
          <a:ln w="28575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88027" y="3769524"/>
            <a:ext cx="3208908" cy="21746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73676" y="3755237"/>
            <a:ext cx="3237865" cy="2203450"/>
          </a:xfrm>
          <a:custGeom>
            <a:avLst/>
            <a:gdLst/>
            <a:ahLst/>
            <a:cxnLst/>
            <a:rect l="l" t="t" r="r" b="b"/>
            <a:pathLst>
              <a:path w="3237865" h="2203450">
                <a:moveTo>
                  <a:pt x="0" y="2203196"/>
                </a:moveTo>
                <a:lnTo>
                  <a:pt x="3237483" y="2203196"/>
                </a:lnTo>
                <a:lnTo>
                  <a:pt x="3237483" y="0"/>
                </a:lnTo>
                <a:lnTo>
                  <a:pt x="0" y="0"/>
                </a:lnTo>
                <a:lnTo>
                  <a:pt x="0" y="2203196"/>
                </a:lnTo>
                <a:close/>
              </a:path>
            </a:pathLst>
          </a:custGeom>
          <a:ln w="28574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8230" y="3861028"/>
            <a:ext cx="3354197" cy="19833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13943" y="3846741"/>
            <a:ext cx="3383279" cy="2012314"/>
          </a:xfrm>
          <a:custGeom>
            <a:avLst/>
            <a:gdLst/>
            <a:ahLst/>
            <a:cxnLst/>
            <a:rect l="l" t="t" r="r" b="b"/>
            <a:pathLst>
              <a:path w="3383279" h="2012314">
                <a:moveTo>
                  <a:pt x="0" y="2011933"/>
                </a:moveTo>
                <a:lnTo>
                  <a:pt x="3382772" y="2011933"/>
                </a:lnTo>
                <a:lnTo>
                  <a:pt x="3382772" y="0"/>
                </a:lnTo>
                <a:lnTo>
                  <a:pt x="0" y="0"/>
                </a:lnTo>
                <a:lnTo>
                  <a:pt x="0" y="2011933"/>
                </a:lnTo>
                <a:close/>
              </a:path>
            </a:pathLst>
          </a:custGeom>
          <a:ln w="28575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20314" y="2660904"/>
            <a:ext cx="2828925" cy="1857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06089" y="2646552"/>
            <a:ext cx="2857500" cy="1885950"/>
          </a:xfrm>
          <a:custGeom>
            <a:avLst/>
            <a:gdLst/>
            <a:ahLst/>
            <a:cxnLst/>
            <a:rect l="l" t="t" r="r" b="b"/>
            <a:pathLst>
              <a:path w="2857500" h="1885950">
                <a:moveTo>
                  <a:pt x="0" y="1885950"/>
                </a:moveTo>
                <a:lnTo>
                  <a:pt x="2857500" y="1885950"/>
                </a:lnTo>
                <a:lnTo>
                  <a:pt x="2857500" y="0"/>
                </a:lnTo>
                <a:lnTo>
                  <a:pt x="0" y="0"/>
                </a:lnTo>
                <a:lnTo>
                  <a:pt x="0" y="1885950"/>
                </a:lnTo>
                <a:close/>
              </a:path>
            </a:pathLst>
          </a:custGeom>
          <a:ln w="28575">
            <a:solidFill>
              <a:srgbClr val="17365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38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222884"/>
            <a:ext cx="596074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/>
              <a:t>ОПИСАНИЕ </a:t>
            </a:r>
            <a:r>
              <a:rPr dirty="0" sz="2000" spc="-25"/>
              <a:t>КОНЦЕПТУАЛЬНЫХ </a:t>
            </a:r>
            <a:r>
              <a:rPr dirty="0" sz="2000"/>
              <a:t>И </a:t>
            </a:r>
            <a:r>
              <a:rPr dirty="0" sz="2000" spc="-20"/>
              <a:t>ПРОЕКТНЫХ</a:t>
            </a:r>
            <a:r>
              <a:rPr dirty="0" sz="2000" spc="-120"/>
              <a:t> </a:t>
            </a:r>
            <a:r>
              <a:rPr dirty="0" sz="2000" spc="-15"/>
              <a:t>РЕШЕНИЙ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415315" y="6126340"/>
            <a:ext cx="8205444" cy="731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5315" y="764666"/>
            <a:ext cx="8206105" cy="0"/>
          </a:xfrm>
          <a:custGeom>
            <a:avLst/>
            <a:gdLst/>
            <a:ahLst/>
            <a:cxnLst/>
            <a:rect l="l" t="t" r="r" b="b"/>
            <a:pathLst>
              <a:path w="8206105" h="0">
                <a:moveTo>
                  <a:pt x="0" y="0"/>
                </a:moveTo>
                <a:lnTo>
                  <a:pt x="8205571" y="0"/>
                </a:lnTo>
              </a:path>
            </a:pathLst>
          </a:custGeom>
          <a:ln w="9525">
            <a:solidFill>
              <a:srgbClr val="E95C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2427" y="1048423"/>
            <a:ext cx="8205470" cy="5073650"/>
          </a:xfrm>
          <a:custGeom>
            <a:avLst/>
            <a:gdLst/>
            <a:ahLst/>
            <a:cxnLst/>
            <a:rect l="l" t="t" r="r" b="b"/>
            <a:pathLst>
              <a:path w="8205470" h="5073650">
                <a:moveTo>
                  <a:pt x="0" y="5073650"/>
                </a:moveTo>
                <a:lnTo>
                  <a:pt x="8205470" y="5073650"/>
                </a:lnTo>
                <a:lnTo>
                  <a:pt x="8205470" y="0"/>
                </a:lnTo>
                <a:lnTo>
                  <a:pt x="0" y="0"/>
                </a:lnTo>
                <a:lnTo>
                  <a:pt x="0" y="5073650"/>
                </a:lnTo>
                <a:close/>
              </a:path>
            </a:pathLst>
          </a:custGeom>
          <a:ln w="25400">
            <a:solidFill>
              <a:srgbClr val="9D9D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01192" y="4292853"/>
            <a:ext cx="20878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latin typeface="Calibri"/>
                <a:cs typeface="Calibri"/>
              </a:rPr>
              <a:t>Тренажерный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комплекс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67837" y="4292853"/>
            <a:ext cx="23482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>
                <a:latin typeface="Calibri"/>
                <a:cs typeface="Calibri"/>
              </a:rPr>
              <a:t>Детская </a:t>
            </a:r>
            <a:r>
              <a:rPr dirty="0" sz="1600" spc="-5">
                <a:latin typeface="Calibri"/>
                <a:cs typeface="Calibri"/>
              </a:rPr>
              <a:t>игровая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площадка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8527" y="1227581"/>
            <a:ext cx="5997575" cy="84899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7015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Общий вид </a:t>
            </a:r>
            <a:r>
              <a:rPr dirty="0" sz="1600" spc="-10">
                <a:latin typeface="Calibri"/>
                <a:cs typeface="Calibri"/>
              </a:rPr>
              <a:t>благоустраиваемой </a:t>
            </a:r>
            <a:r>
              <a:rPr dirty="0" sz="1600" spc="-5">
                <a:latin typeface="Calibri"/>
                <a:cs typeface="Calibri"/>
              </a:rPr>
              <a:t>территории в </a:t>
            </a:r>
            <a:r>
              <a:rPr dirty="0" sz="1600" spc="-10">
                <a:latin typeface="Calibri"/>
                <a:cs typeface="Calibri"/>
              </a:rPr>
              <a:t>3Д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изображении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072890" algn="l"/>
              </a:tabLst>
            </a:pPr>
            <a:r>
              <a:rPr dirty="0" sz="1600" spc="-10">
                <a:latin typeface="Calibri"/>
                <a:cs typeface="Calibri"/>
              </a:rPr>
              <a:t>Благоустройство 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2-го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микрорайона	</a:t>
            </a:r>
            <a:r>
              <a:rPr dirty="0" sz="1600" spc="-15">
                <a:latin typeface="Calibri"/>
                <a:cs typeface="Calibri"/>
              </a:rPr>
              <a:t>Турниковый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комплекс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3107" y="2259964"/>
            <a:ext cx="2747644" cy="1777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68819" y="2245741"/>
            <a:ext cx="2776220" cy="1805939"/>
          </a:xfrm>
          <a:custGeom>
            <a:avLst/>
            <a:gdLst/>
            <a:ahLst/>
            <a:cxnLst/>
            <a:rect l="l" t="t" r="r" b="b"/>
            <a:pathLst>
              <a:path w="2776220" h="1805939">
                <a:moveTo>
                  <a:pt x="0" y="1805686"/>
                </a:moveTo>
                <a:lnTo>
                  <a:pt x="2776219" y="1805686"/>
                </a:lnTo>
                <a:lnTo>
                  <a:pt x="2776219" y="0"/>
                </a:lnTo>
                <a:lnTo>
                  <a:pt x="0" y="0"/>
                </a:lnTo>
                <a:lnTo>
                  <a:pt x="0" y="1805686"/>
                </a:lnTo>
                <a:close/>
              </a:path>
            </a:pathLst>
          </a:custGeom>
          <a:ln w="28575">
            <a:solidFill>
              <a:srgbClr val="4E60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18329" y="2328036"/>
            <a:ext cx="2808351" cy="1782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13630" y="2323210"/>
            <a:ext cx="2818130" cy="1791970"/>
          </a:xfrm>
          <a:custGeom>
            <a:avLst/>
            <a:gdLst/>
            <a:ahLst/>
            <a:cxnLst/>
            <a:rect l="l" t="t" r="r" b="b"/>
            <a:pathLst>
              <a:path w="2818129" h="1791970">
                <a:moveTo>
                  <a:pt x="0" y="1791589"/>
                </a:moveTo>
                <a:lnTo>
                  <a:pt x="2817876" y="1791589"/>
                </a:lnTo>
                <a:lnTo>
                  <a:pt x="2817876" y="0"/>
                </a:lnTo>
                <a:lnTo>
                  <a:pt x="0" y="0"/>
                </a:lnTo>
                <a:lnTo>
                  <a:pt x="0" y="1791589"/>
                </a:lnTo>
                <a:close/>
              </a:path>
            </a:pathLst>
          </a:custGeom>
          <a:ln w="9524">
            <a:solidFill>
              <a:srgbClr val="4945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83107" y="4673358"/>
            <a:ext cx="1958975" cy="14688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6757" y="4667008"/>
            <a:ext cx="1971675" cy="1482090"/>
          </a:xfrm>
          <a:custGeom>
            <a:avLst/>
            <a:gdLst/>
            <a:ahLst/>
            <a:cxnLst/>
            <a:rect l="l" t="t" r="r" b="b"/>
            <a:pathLst>
              <a:path w="1971675" h="1482089">
                <a:moveTo>
                  <a:pt x="0" y="1481582"/>
                </a:moveTo>
                <a:lnTo>
                  <a:pt x="1971675" y="1481582"/>
                </a:lnTo>
                <a:lnTo>
                  <a:pt x="1971675" y="0"/>
                </a:lnTo>
                <a:lnTo>
                  <a:pt x="0" y="0"/>
                </a:lnTo>
                <a:lnTo>
                  <a:pt x="0" y="1481582"/>
                </a:lnTo>
                <a:close/>
              </a:path>
            </a:pathLst>
          </a:custGeom>
          <a:ln w="12700">
            <a:solidFill>
              <a:srgbClr val="4945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928234" y="4712039"/>
            <a:ext cx="2211453" cy="13375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38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222884"/>
            <a:ext cx="596074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/>
              <a:t>ОПИСАНИЕ </a:t>
            </a:r>
            <a:r>
              <a:rPr dirty="0" sz="2000" spc="-25"/>
              <a:t>КОНЦЕПТУАЛЬНЫХ </a:t>
            </a:r>
            <a:r>
              <a:rPr dirty="0" sz="2000"/>
              <a:t>И </a:t>
            </a:r>
            <a:r>
              <a:rPr dirty="0" sz="2000" spc="-20"/>
              <a:t>ПРОЕКТНЫХ</a:t>
            </a:r>
            <a:r>
              <a:rPr dirty="0" sz="2000" spc="-120"/>
              <a:t> </a:t>
            </a:r>
            <a:r>
              <a:rPr dirty="0" sz="2000" spc="-15"/>
              <a:t>РЕШЕНИЙ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415315" y="6126340"/>
            <a:ext cx="8205444" cy="731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5315" y="764666"/>
            <a:ext cx="8206105" cy="0"/>
          </a:xfrm>
          <a:custGeom>
            <a:avLst/>
            <a:gdLst/>
            <a:ahLst/>
            <a:cxnLst/>
            <a:rect l="l" t="t" r="r" b="b"/>
            <a:pathLst>
              <a:path w="8206105" h="0">
                <a:moveTo>
                  <a:pt x="0" y="0"/>
                </a:moveTo>
                <a:lnTo>
                  <a:pt x="8205571" y="0"/>
                </a:lnTo>
              </a:path>
            </a:pathLst>
          </a:custGeom>
          <a:ln w="9525">
            <a:solidFill>
              <a:srgbClr val="E95C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4702" y="1303706"/>
            <a:ext cx="4852315" cy="4330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809107" y="1284986"/>
          <a:ext cx="3043555" cy="4604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420"/>
                <a:gridCol w="793115"/>
                <a:gridCol w="1791335"/>
              </a:tblGrid>
              <a:tr h="2614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>
                          <a:latin typeface="Times New Roman"/>
                          <a:cs typeface="Times New Roman"/>
                        </a:rPr>
                        <a:t>5506+5507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>
                          <a:latin typeface="Times New Roman"/>
                          <a:cs typeface="Times New Roman"/>
                        </a:rPr>
                        <a:t>Игровой </a:t>
                      </a:r>
                      <a:r>
                        <a:rPr dirty="0" sz="900" spc="-5">
                          <a:latin typeface="Times New Roman"/>
                          <a:cs typeface="Times New Roman"/>
                        </a:rPr>
                        <a:t>комплекс</a:t>
                      </a:r>
                      <a:r>
                        <a:rPr dirty="0" sz="9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Форт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900" spc="5">
                          <a:latin typeface="Times New Roman"/>
                          <a:cs typeface="Times New Roman"/>
                        </a:rPr>
                        <a:t>5311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900">
                          <a:latin typeface="Times New Roman"/>
                          <a:cs typeface="Times New Roman"/>
                        </a:rPr>
                        <a:t>Игровой </a:t>
                      </a:r>
                      <a:r>
                        <a:rPr dirty="0" sz="900" spc="-5">
                          <a:latin typeface="Times New Roman"/>
                          <a:cs typeface="Times New Roman"/>
                        </a:rPr>
                        <a:t>модуль Песочница</a:t>
                      </a:r>
                      <a:r>
                        <a:rPr dirty="0" sz="9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с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900" spc="-5">
                          <a:latin typeface="Times New Roman"/>
                          <a:cs typeface="Times New Roman"/>
                        </a:rPr>
                        <a:t>крышкой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02691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 spc="5">
                          <a:latin typeface="Times New Roman"/>
                          <a:cs typeface="Times New Roman"/>
                        </a:rPr>
                        <a:t>9002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 spc="-5">
                          <a:latin typeface="Times New Roman"/>
                          <a:cs typeface="Times New Roman"/>
                        </a:rPr>
                        <a:t>Урна со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5">
                          <a:latin typeface="Times New Roman"/>
                          <a:cs typeface="Times New Roman"/>
                        </a:rPr>
                        <a:t>вставкой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 spc="5">
                          <a:latin typeface="Times New Roman"/>
                          <a:cs typeface="Times New Roman"/>
                        </a:rPr>
                        <a:t>6414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 spc="-5">
                          <a:latin typeface="Times New Roman"/>
                          <a:cs typeface="Times New Roman"/>
                        </a:rPr>
                        <a:t>Качели</a:t>
                      </a:r>
                      <a:r>
                        <a:rPr dirty="0" sz="9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5">
                          <a:latin typeface="Times New Roman"/>
                          <a:cs typeface="Times New Roman"/>
                        </a:rPr>
                        <a:t>двухпролетные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 spc="5">
                          <a:latin typeface="Times New Roman"/>
                          <a:cs typeface="Times New Roman"/>
                        </a:rPr>
                        <a:t>8007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 spc="-10">
                          <a:latin typeface="Times New Roman"/>
                          <a:cs typeface="Times New Roman"/>
                        </a:rPr>
                        <a:t>Скамейка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 spc="5">
                          <a:latin typeface="Times New Roman"/>
                          <a:cs typeface="Times New Roman"/>
                        </a:rPr>
                        <a:t>7703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 spc="-5">
                          <a:latin typeface="Times New Roman"/>
                          <a:cs typeface="Times New Roman"/>
                        </a:rPr>
                        <a:t>Тренажер</a:t>
                      </a:r>
                      <a:r>
                        <a:rPr dirty="0" sz="9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5">
                          <a:latin typeface="Times New Roman"/>
                          <a:cs typeface="Times New Roman"/>
                        </a:rPr>
                        <a:t>Хоккей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 spc="5">
                          <a:latin typeface="Times New Roman"/>
                          <a:cs typeface="Times New Roman"/>
                        </a:rPr>
                        <a:t>7706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 spc="-5">
                          <a:latin typeface="Times New Roman"/>
                          <a:cs typeface="Times New Roman"/>
                        </a:rPr>
                        <a:t>Тренажер</a:t>
                      </a:r>
                      <a:r>
                        <a:rPr dirty="0" sz="9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Растяжка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2785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 spc="5">
                          <a:latin typeface="Times New Roman"/>
                          <a:cs typeface="Times New Roman"/>
                        </a:rPr>
                        <a:t>7707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 spc="-5">
                          <a:latin typeface="Times New Roman"/>
                          <a:cs typeface="Times New Roman"/>
                        </a:rPr>
                        <a:t>Тренажер для мышц</a:t>
                      </a:r>
                      <a:r>
                        <a:rPr dirty="0" sz="9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5">
                          <a:latin typeface="Times New Roman"/>
                          <a:cs typeface="Times New Roman"/>
                        </a:rPr>
                        <a:t>груди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 spc="5">
                          <a:latin typeface="Times New Roman"/>
                          <a:cs typeface="Times New Roman"/>
                        </a:rPr>
                        <a:t>7709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 spc="-5">
                          <a:latin typeface="Times New Roman"/>
                          <a:cs typeface="Times New Roman"/>
                        </a:rPr>
                        <a:t>Тренажер</a:t>
                      </a:r>
                      <a:r>
                        <a:rPr dirty="0" sz="9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10">
                          <a:latin typeface="Times New Roman"/>
                          <a:cs typeface="Times New Roman"/>
                        </a:rPr>
                        <a:t>Альпинист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 spc="5">
                          <a:latin typeface="Times New Roman"/>
                          <a:cs typeface="Times New Roman"/>
                        </a:rPr>
                        <a:t>7710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 spc="-5">
                          <a:latin typeface="Times New Roman"/>
                          <a:cs typeface="Times New Roman"/>
                        </a:rPr>
                        <a:t>Тренажер</a:t>
                      </a:r>
                      <a:r>
                        <a:rPr dirty="0" sz="9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Хорс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 spc="5">
                          <a:latin typeface="Times New Roman"/>
                          <a:cs typeface="Times New Roman"/>
                        </a:rPr>
                        <a:t>7712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 spc="-5">
                          <a:latin typeface="Times New Roman"/>
                          <a:cs typeface="Times New Roman"/>
                        </a:rPr>
                        <a:t>Тренажер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жим</a:t>
                      </a:r>
                      <a:r>
                        <a:rPr dirty="0" sz="9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5">
                          <a:latin typeface="Times New Roman"/>
                          <a:cs typeface="Times New Roman"/>
                        </a:rPr>
                        <a:t>лежа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 spc="5">
                          <a:latin typeface="Times New Roman"/>
                          <a:cs typeface="Times New Roman"/>
                        </a:rPr>
                        <a:t>7714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 spc="-5">
                          <a:latin typeface="Times New Roman"/>
                          <a:cs typeface="Times New Roman"/>
                        </a:rPr>
                        <a:t>Тренажер для мышц</a:t>
                      </a:r>
                      <a:r>
                        <a:rPr dirty="0" sz="9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5">
                          <a:latin typeface="Times New Roman"/>
                          <a:cs typeface="Times New Roman"/>
                        </a:rPr>
                        <a:t>груди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 spc="-5">
                          <a:latin typeface="Times New Roman"/>
                          <a:cs typeface="Times New Roman"/>
                        </a:rPr>
                        <a:t>одинарный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900" spc="-5">
                          <a:latin typeface="Times New Roman"/>
                          <a:cs typeface="Times New Roman"/>
                        </a:rPr>
                        <a:t>W0007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900" spc="-10">
                          <a:latin typeface="Times New Roman"/>
                          <a:cs typeface="Times New Roman"/>
                        </a:rPr>
                        <a:t>Турник </a:t>
                      </a:r>
                      <a:r>
                        <a:rPr dirty="0" sz="900" spc="-5">
                          <a:latin typeface="Times New Roman"/>
                          <a:cs typeface="Times New Roman"/>
                        </a:rPr>
                        <a:t>разноуровневый</a:t>
                      </a:r>
                      <a:r>
                        <a:rPr dirty="0" sz="9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тройной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6026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>
                          <a:latin typeface="Times New Roman"/>
                          <a:cs typeface="Times New Roman"/>
                        </a:rPr>
                        <a:t>W0015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 spc="-5">
                          <a:latin typeface="Times New Roman"/>
                          <a:cs typeface="Times New Roman"/>
                        </a:rPr>
                        <a:t>Спортивный</a:t>
                      </a:r>
                      <a:r>
                        <a:rPr dirty="0" sz="9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10">
                          <a:latin typeface="Times New Roman"/>
                          <a:cs typeface="Times New Roman"/>
                        </a:rPr>
                        <a:t>комплекс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900">
                          <a:latin typeface="Times New Roman"/>
                          <a:cs typeface="Times New Roman"/>
                        </a:rPr>
                        <a:t>W0017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900" spc="-5">
                          <a:latin typeface="Times New Roman"/>
                          <a:cs typeface="Times New Roman"/>
                        </a:rPr>
                        <a:t>Рукоход двухуровневый</a:t>
                      </a:r>
                      <a:r>
                        <a:rPr dirty="0" sz="9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с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 spc="-5">
                          <a:latin typeface="Times New Roman"/>
                          <a:cs typeface="Times New Roman"/>
                        </a:rPr>
                        <a:t>турником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900">
                          <a:latin typeface="Times New Roman"/>
                          <a:cs typeface="Times New Roman"/>
                        </a:rPr>
                        <a:t>W0021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900" spc="-5">
                          <a:latin typeface="Times New Roman"/>
                          <a:cs typeface="Times New Roman"/>
                        </a:rPr>
                        <a:t>Брусья</a:t>
                      </a:r>
                      <a:r>
                        <a:rPr dirty="0" sz="9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5">
                          <a:latin typeface="Times New Roman"/>
                          <a:cs typeface="Times New Roman"/>
                        </a:rPr>
                        <a:t>двойные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13105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900">
                          <a:latin typeface="Times New Roman"/>
                          <a:cs typeface="Times New Roman"/>
                        </a:rPr>
                        <a:t>W0027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900" spc="-10">
                          <a:latin typeface="Times New Roman"/>
                          <a:cs typeface="Times New Roman"/>
                        </a:rPr>
                        <a:t>Лавка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9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5">
                          <a:latin typeface="Times New Roman"/>
                          <a:cs typeface="Times New Roman"/>
                        </a:rPr>
                        <a:t>упорами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900">
                          <a:latin typeface="Times New Roman"/>
                          <a:cs typeface="Times New Roman"/>
                        </a:rPr>
                        <a:t>W0006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900" spc="-10">
                          <a:latin typeface="Times New Roman"/>
                          <a:cs typeface="Times New Roman"/>
                        </a:rPr>
                        <a:t>Турник</a:t>
                      </a:r>
                      <a:r>
                        <a:rPr dirty="0" sz="9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тройной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1548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900" spc="-5">
                          <a:latin typeface="Times New Roman"/>
                          <a:cs typeface="Times New Roman"/>
                        </a:rPr>
                        <a:t>W0029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900" spc="-10">
                          <a:latin typeface="Times New Roman"/>
                          <a:cs typeface="Times New Roman"/>
                        </a:rPr>
                        <a:t>Турники </a:t>
                      </a:r>
                      <a:r>
                        <a:rPr dirty="0" sz="90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9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5">
                          <a:latin typeface="Times New Roman"/>
                          <a:cs typeface="Times New Roman"/>
                        </a:rPr>
                        <a:t>лавочкой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38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791667" y="4272152"/>
            <a:ext cx="111188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Times New Roman"/>
                <a:cs typeface="Times New Roman"/>
              </a:rPr>
              <a:t>Площадь детской  площадки 361</a:t>
            </a:r>
            <a:r>
              <a:rPr dirty="0" sz="1100" spc="-7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м2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59148" y="2450083"/>
            <a:ext cx="1392555" cy="3613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Times New Roman"/>
                <a:cs typeface="Times New Roman"/>
              </a:rPr>
              <a:t>Площадь </a:t>
            </a:r>
            <a:r>
              <a:rPr dirty="0" sz="1100" spc="-5">
                <a:latin typeface="Times New Roman"/>
                <a:cs typeface="Times New Roman"/>
              </a:rPr>
              <a:t>турникового  </a:t>
            </a:r>
            <a:r>
              <a:rPr dirty="0" sz="1100">
                <a:latin typeface="Times New Roman"/>
                <a:cs typeface="Times New Roman"/>
              </a:rPr>
              <a:t>комплекса 169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м2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71113" y="4034409"/>
            <a:ext cx="147447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Times New Roman"/>
                <a:cs typeface="Times New Roman"/>
              </a:rPr>
              <a:t>Площадь тренажерного  комплекса 169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м2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222884"/>
            <a:ext cx="596074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/>
              <a:t>ОПИСАНИЕ </a:t>
            </a:r>
            <a:r>
              <a:rPr dirty="0" sz="2000" spc="-25"/>
              <a:t>КОНЦЕПТУАЛЬНЫХ </a:t>
            </a:r>
            <a:r>
              <a:rPr dirty="0" sz="2000"/>
              <a:t>И </a:t>
            </a:r>
            <a:r>
              <a:rPr dirty="0" sz="2000" spc="-20"/>
              <a:t>ПРОЕКТНЫХ</a:t>
            </a:r>
            <a:r>
              <a:rPr dirty="0" sz="2000" spc="-120"/>
              <a:t> </a:t>
            </a:r>
            <a:r>
              <a:rPr dirty="0" sz="2000" spc="-15"/>
              <a:t>РЕШЕНИЙ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415315" y="6126340"/>
            <a:ext cx="8205444" cy="731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5315" y="764666"/>
            <a:ext cx="8206105" cy="0"/>
          </a:xfrm>
          <a:custGeom>
            <a:avLst/>
            <a:gdLst/>
            <a:ahLst/>
            <a:cxnLst/>
            <a:rect l="l" t="t" r="r" b="b"/>
            <a:pathLst>
              <a:path w="8206105" h="0">
                <a:moveTo>
                  <a:pt x="0" y="0"/>
                </a:moveTo>
                <a:lnTo>
                  <a:pt x="8205571" y="0"/>
                </a:lnTo>
              </a:path>
            </a:pathLst>
          </a:custGeom>
          <a:ln w="9525">
            <a:solidFill>
              <a:srgbClr val="E95C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9930" y="1052690"/>
            <a:ext cx="8205470" cy="5073650"/>
          </a:xfrm>
          <a:custGeom>
            <a:avLst/>
            <a:gdLst/>
            <a:ahLst/>
            <a:cxnLst/>
            <a:rect l="l" t="t" r="r" b="b"/>
            <a:pathLst>
              <a:path w="8205470" h="5073650">
                <a:moveTo>
                  <a:pt x="0" y="5073650"/>
                </a:moveTo>
                <a:lnTo>
                  <a:pt x="8205470" y="5073650"/>
                </a:lnTo>
                <a:lnTo>
                  <a:pt x="8205470" y="0"/>
                </a:lnTo>
                <a:lnTo>
                  <a:pt x="0" y="0"/>
                </a:lnTo>
                <a:lnTo>
                  <a:pt x="0" y="5073650"/>
                </a:lnTo>
                <a:close/>
              </a:path>
            </a:pathLst>
          </a:custGeom>
          <a:ln w="25400">
            <a:solidFill>
              <a:srgbClr val="9D9D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385697" y="1180337"/>
            <a:ext cx="62763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Визуализированный </a:t>
            </a:r>
            <a:r>
              <a:rPr dirty="0" sz="1600" spc="-10">
                <a:latin typeface="Calibri"/>
                <a:cs typeface="Calibri"/>
              </a:rPr>
              <a:t>перечень объектов благоустройства</a:t>
            </a:r>
            <a:r>
              <a:rPr dirty="0" sz="1600" spc="1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общественной</a:t>
            </a:r>
            <a:endParaRPr sz="160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</a:pPr>
            <a:r>
              <a:rPr dirty="0" sz="1600" spc="-5">
                <a:latin typeface="Calibri"/>
                <a:cs typeface="Calibri"/>
              </a:rPr>
              <a:t>территории </a:t>
            </a:r>
            <a:r>
              <a:rPr dirty="0" sz="1600" spc="-10">
                <a:latin typeface="Calibri"/>
                <a:cs typeface="Calibri"/>
              </a:rPr>
              <a:t>2-го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микрорайона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35398" y="1734947"/>
            <a:ext cx="1904619" cy="1296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21175" y="1720595"/>
            <a:ext cx="1933575" cy="1325245"/>
          </a:xfrm>
          <a:custGeom>
            <a:avLst/>
            <a:gdLst/>
            <a:ahLst/>
            <a:cxnLst/>
            <a:rect l="l" t="t" r="r" b="b"/>
            <a:pathLst>
              <a:path w="1933575" h="1325245">
                <a:moveTo>
                  <a:pt x="0" y="1324737"/>
                </a:moveTo>
                <a:lnTo>
                  <a:pt x="1933194" y="1324737"/>
                </a:lnTo>
                <a:lnTo>
                  <a:pt x="1933194" y="0"/>
                </a:lnTo>
                <a:lnTo>
                  <a:pt x="0" y="0"/>
                </a:lnTo>
                <a:lnTo>
                  <a:pt x="0" y="1324737"/>
                </a:lnTo>
                <a:close/>
              </a:path>
            </a:pathLst>
          </a:custGeom>
          <a:ln w="28575">
            <a:solidFill>
              <a:srgbClr val="4E60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84189" y="1948560"/>
            <a:ext cx="1731772" cy="12993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69838" y="1934210"/>
            <a:ext cx="1760855" cy="1328420"/>
          </a:xfrm>
          <a:custGeom>
            <a:avLst/>
            <a:gdLst/>
            <a:ahLst/>
            <a:cxnLst/>
            <a:rect l="l" t="t" r="r" b="b"/>
            <a:pathLst>
              <a:path w="1760854" h="1328420">
                <a:moveTo>
                  <a:pt x="0" y="1327912"/>
                </a:moveTo>
                <a:lnTo>
                  <a:pt x="1760346" y="1327912"/>
                </a:lnTo>
                <a:lnTo>
                  <a:pt x="1760346" y="0"/>
                </a:lnTo>
                <a:lnTo>
                  <a:pt x="0" y="0"/>
                </a:lnTo>
                <a:lnTo>
                  <a:pt x="0" y="1327912"/>
                </a:lnTo>
                <a:close/>
              </a:path>
            </a:pathLst>
          </a:custGeom>
          <a:ln w="28575">
            <a:solidFill>
              <a:srgbClr val="233E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2200" y="1910242"/>
            <a:ext cx="1309116" cy="8901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98918" y="2751391"/>
            <a:ext cx="1766697" cy="9610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11932" y="1806701"/>
            <a:ext cx="1556004" cy="13322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97582" y="1792477"/>
            <a:ext cx="1584960" cy="1360805"/>
          </a:xfrm>
          <a:custGeom>
            <a:avLst/>
            <a:gdLst/>
            <a:ahLst/>
            <a:cxnLst/>
            <a:rect l="l" t="t" r="r" b="b"/>
            <a:pathLst>
              <a:path w="1584960" h="1360805">
                <a:moveTo>
                  <a:pt x="0" y="1360805"/>
                </a:moveTo>
                <a:lnTo>
                  <a:pt x="1584579" y="1360805"/>
                </a:lnTo>
                <a:lnTo>
                  <a:pt x="1584579" y="0"/>
                </a:lnTo>
                <a:lnTo>
                  <a:pt x="0" y="0"/>
                </a:lnTo>
                <a:lnTo>
                  <a:pt x="0" y="1360805"/>
                </a:lnTo>
                <a:close/>
              </a:path>
            </a:pathLst>
          </a:custGeom>
          <a:ln w="2857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29933" y="3949593"/>
            <a:ext cx="2313758" cy="14476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39368" y="3801236"/>
            <a:ext cx="2545080" cy="1699260"/>
          </a:xfrm>
          <a:custGeom>
            <a:avLst/>
            <a:gdLst/>
            <a:ahLst/>
            <a:cxnLst/>
            <a:rect l="l" t="t" r="r" b="b"/>
            <a:pathLst>
              <a:path w="2545079" h="1699260">
                <a:moveTo>
                  <a:pt x="0" y="1698752"/>
                </a:moveTo>
                <a:lnTo>
                  <a:pt x="2544826" y="1698752"/>
                </a:lnTo>
                <a:lnTo>
                  <a:pt x="2544826" y="0"/>
                </a:lnTo>
                <a:lnTo>
                  <a:pt x="0" y="0"/>
                </a:lnTo>
                <a:lnTo>
                  <a:pt x="0" y="1698752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503042" y="3138932"/>
            <a:ext cx="3003296" cy="15862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059803" y="3138957"/>
            <a:ext cx="1512189" cy="10585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621383" y="5231831"/>
            <a:ext cx="839127" cy="6107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264280" y="4940757"/>
            <a:ext cx="1152131" cy="8151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265546" y="3661028"/>
            <a:ext cx="2186812" cy="152946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786626" y="4940769"/>
            <a:ext cx="1673732" cy="111212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38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222884"/>
            <a:ext cx="596074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/>
              <a:t>ОПИСАНИЕ </a:t>
            </a:r>
            <a:r>
              <a:rPr dirty="0" sz="2000" spc="-25"/>
              <a:t>КОНЦЕПТУАЛЬНЫХ </a:t>
            </a:r>
            <a:r>
              <a:rPr dirty="0" sz="2000"/>
              <a:t>И </a:t>
            </a:r>
            <a:r>
              <a:rPr dirty="0" sz="2000" spc="-20"/>
              <a:t>ПРОЕКТНЫХ</a:t>
            </a:r>
            <a:r>
              <a:rPr dirty="0" sz="2000" spc="-120"/>
              <a:t> </a:t>
            </a:r>
            <a:r>
              <a:rPr dirty="0" sz="2000" spc="-15"/>
              <a:t>РЕШЕНИЙ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415315" y="6126340"/>
            <a:ext cx="8205444" cy="731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5315" y="764666"/>
            <a:ext cx="8206105" cy="0"/>
          </a:xfrm>
          <a:custGeom>
            <a:avLst/>
            <a:gdLst/>
            <a:ahLst/>
            <a:cxnLst/>
            <a:rect l="l" t="t" r="r" b="b"/>
            <a:pathLst>
              <a:path w="8206105" h="0">
                <a:moveTo>
                  <a:pt x="0" y="0"/>
                </a:moveTo>
                <a:lnTo>
                  <a:pt x="8205571" y="0"/>
                </a:lnTo>
              </a:path>
            </a:pathLst>
          </a:custGeom>
          <a:ln w="9525">
            <a:solidFill>
              <a:srgbClr val="E95C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6488" y="764654"/>
            <a:ext cx="8205470" cy="5073650"/>
          </a:xfrm>
          <a:custGeom>
            <a:avLst/>
            <a:gdLst/>
            <a:ahLst/>
            <a:cxnLst/>
            <a:rect l="l" t="t" r="r" b="b"/>
            <a:pathLst>
              <a:path w="8205470" h="5073650">
                <a:moveTo>
                  <a:pt x="0" y="5073650"/>
                </a:moveTo>
                <a:lnTo>
                  <a:pt x="8205470" y="5073650"/>
                </a:lnTo>
                <a:lnTo>
                  <a:pt x="8205470" y="0"/>
                </a:lnTo>
                <a:lnTo>
                  <a:pt x="0" y="0"/>
                </a:lnTo>
                <a:lnTo>
                  <a:pt x="0" y="5073650"/>
                </a:lnTo>
                <a:close/>
              </a:path>
            </a:pathLst>
          </a:custGeom>
          <a:ln w="25400">
            <a:solidFill>
              <a:srgbClr val="9D9D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74266" y="3586479"/>
            <a:ext cx="3261673" cy="2164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14420" y="3576954"/>
            <a:ext cx="3399790" cy="2183130"/>
          </a:xfrm>
          <a:custGeom>
            <a:avLst/>
            <a:gdLst/>
            <a:ahLst/>
            <a:cxnLst/>
            <a:rect l="l" t="t" r="r" b="b"/>
            <a:pathLst>
              <a:path w="3399790" h="2183129">
                <a:moveTo>
                  <a:pt x="0" y="2183130"/>
                </a:moveTo>
                <a:lnTo>
                  <a:pt x="3399662" y="2183130"/>
                </a:lnTo>
                <a:lnTo>
                  <a:pt x="3399662" y="0"/>
                </a:lnTo>
                <a:lnTo>
                  <a:pt x="0" y="0"/>
                </a:lnTo>
                <a:lnTo>
                  <a:pt x="0" y="218313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972305" y="972058"/>
            <a:ext cx="14122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Дизайн -</a:t>
            </a:r>
            <a:r>
              <a:rPr dirty="0" sz="1600" spc="-8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проект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48071" y="1277874"/>
            <a:ext cx="3147695" cy="22084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38546" y="1268349"/>
            <a:ext cx="3166745" cy="2227580"/>
          </a:xfrm>
          <a:custGeom>
            <a:avLst/>
            <a:gdLst/>
            <a:ahLst/>
            <a:cxnLst/>
            <a:rect l="l" t="t" r="r" b="b"/>
            <a:pathLst>
              <a:path w="3166745" h="2227579">
                <a:moveTo>
                  <a:pt x="0" y="2227453"/>
                </a:moveTo>
                <a:lnTo>
                  <a:pt x="3166745" y="2227453"/>
                </a:lnTo>
                <a:lnTo>
                  <a:pt x="3166745" y="0"/>
                </a:lnTo>
                <a:lnTo>
                  <a:pt x="0" y="0"/>
                </a:lnTo>
                <a:lnTo>
                  <a:pt x="0" y="2227453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55014" y="1278000"/>
            <a:ext cx="3722624" cy="2161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45489" y="1268475"/>
            <a:ext cx="3742054" cy="2180590"/>
          </a:xfrm>
          <a:custGeom>
            <a:avLst/>
            <a:gdLst/>
            <a:ahLst/>
            <a:cxnLst/>
            <a:rect l="l" t="t" r="r" b="b"/>
            <a:pathLst>
              <a:path w="3742054" h="2180590">
                <a:moveTo>
                  <a:pt x="0" y="2180209"/>
                </a:moveTo>
                <a:lnTo>
                  <a:pt x="3741674" y="2180209"/>
                </a:lnTo>
                <a:lnTo>
                  <a:pt x="3741674" y="0"/>
                </a:lnTo>
                <a:lnTo>
                  <a:pt x="0" y="0"/>
                </a:lnTo>
                <a:lnTo>
                  <a:pt x="0" y="2180209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38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640" y="982421"/>
            <a:ext cx="40074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0">
                <a:latin typeface="Calibri Light"/>
                <a:cs typeface="Calibri Light"/>
              </a:rPr>
              <a:t>Основные технико-экономические</a:t>
            </a:r>
            <a:r>
              <a:rPr dirty="0" sz="1600" spc="95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показатели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437" y="222884"/>
            <a:ext cx="596074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/>
              <a:t>ОПИСАНИЕ </a:t>
            </a:r>
            <a:r>
              <a:rPr dirty="0" sz="2000" spc="-25"/>
              <a:t>КОНЦЕПТУАЛЬНЫХ </a:t>
            </a:r>
            <a:r>
              <a:rPr dirty="0" sz="2000"/>
              <a:t>И </a:t>
            </a:r>
            <a:r>
              <a:rPr dirty="0" sz="2000" spc="-20"/>
              <a:t>ПРОЕКТНЫХ</a:t>
            </a:r>
            <a:r>
              <a:rPr dirty="0" sz="2000" spc="-120"/>
              <a:t> </a:t>
            </a:r>
            <a:r>
              <a:rPr dirty="0" sz="2000" spc="-15"/>
              <a:t>РЕШЕНИЙ</a:t>
            </a:r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415315" y="6126340"/>
            <a:ext cx="8205444" cy="731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5315" y="764666"/>
            <a:ext cx="8206105" cy="0"/>
          </a:xfrm>
          <a:custGeom>
            <a:avLst/>
            <a:gdLst/>
            <a:ahLst/>
            <a:cxnLst/>
            <a:rect l="l" t="t" r="r" b="b"/>
            <a:pathLst>
              <a:path w="8206105" h="0">
                <a:moveTo>
                  <a:pt x="0" y="0"/>
                </a:moveTo>
                <a:lnTo>
                  <a:pt x="8205571" y="0"/>
                </a:lnTo>
              </a:path>
            </a:pathLst>
          </a:custGeom>
          <a:ln w="9525">
            <a:solidFill>
              <a:srgbClr val="E95C0C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31241" y="1406397"/>
          <a:ext cx="8100695" cy="2405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64910"/>
                <a:gridCol w="1816735"/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 spc="-10" b="0">
                          <a:latin typeface="Calibri Light"/>
                          <a:cs typeface="Calibri Light"/>
                        </a:rPr>
                        <a:t>Технико-экономический</a:t>
                      </a:r>
                      <a:r>
                        <a:rPr dirty="0" sz="1600" spc="50" b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1600" spc="-5" b="0">
                          <a:latin typeface="Calibri Light"/>
                          <a:cs typeface="Calibri Light"/>
                        </a:rPr>
                        <a:t>показатель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05459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600" spc="-10" b="0">
                          <a:latin typeface="Calibri Light"/>
                          <a:cs typeface="Calibri Light"/>
                        </a:rPr>
                        <a:t>Значение</a:t>
                      </a:r>
                      <a:endParaRPr sz="1600">
                        <a:latin typeface="Calibri Light"/>
                        <a:cs typeface="Calibri Light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Площадь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территории благоустройства</a:t>
                      </a:r>
                      <a:r>
                        <a:rPr dirty="0" sz="18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(кв.м)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1033,00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Площадь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резинового покрытия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детской</a:t>
                      </a:r>
                      <a:r>
                        <a:rPr dirty="0" sz="18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площадки,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турникового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и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тренажерного комплексов</a:t>
                      </a:r>
                      <a:r>
                        <a:rPr dirty="0" sz="18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(кв.м)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699,00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Площадь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благоустройства тротуарной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плиткой</a:t>
                      </a:r>
                      <a:r>
                        <a:rPr dirty="0" sz="18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(кв.м)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334,00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91440" marR="5391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Устройство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освещения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детской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и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спортивных площадок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 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опор со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светильниками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-шт.</a:t>
                      </a:r>
                      <a:r>
                        <a:rPr dirty="0" sz="18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755573" y="4501591"/>
            <a:ext cx="3168650" cy="1584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80225" y="4393615"/>
            <a:ext cx="1740534" cy="17405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38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640" y="894715"/>
            <a:ext cx="30289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0">
                <a:solidFill>
                  <a:srgbClr val="565655"/>
                </a:solidFill>
                <a:latin typeface="Calibri Light"/>
                <a:cs typeface="Calibri Light"/>
              </a:rPr>
              <a:t>Сроки </a:t>
            </a:r>
            <a:r>
              <a:rPr dirty="0" sz="1600" spc="-5" b="0">
                <a:solidFill>
                  <a:srgbClr val="565655"/>
                </a:solidFill>
                <a:latin typeface="Calibri Light"/>
                <a:cs typeface="Calibri Light"/>
              </a:rPr>
              <a:t>и </a:t>
            </a:r>
            <a:r>
              <a:rPr dirty="0" sz="1600" spc="-10" b="0">
                <a:solidFill>
                  <a:srgbClr val="565655"/>
                </a:solidFill>
                <a:latin typeface="Calibri Light"/>
                <a:cs typeface="Calibri Light"/>
              </a:rPr>
              <a:t>этапы </a:t>
            </a:r>
            <a:r>
              <a:rPr dirty="0" sz="1600" spc="-5" b="0">
                <a:solidFill>
                  <a:srgbClr val="565655"/>
                </a:solidFill>
                <a:latin typeface="Calibri Light"/>
                <a:cs typeface="Calibri Light"/>
              </a:rPr>
              <a:t>реализации</a:t>
            </a:r>
            <a:r>
              <a:rPr dirty="0" sz="1600" spc="20" b="0">
                <a:solidFill>
                  <a:srgbClr val="565655"/>
                </a:solidFill>
                <a:latin typeface="Calibri Light"/>
                <a:cs typeface="Calibri Light"/>
              </a:rPr>
              <a:t> </a:t>
            </a:r>
            <a:r>
              <a:rPr dirty="0" sz="1600" spc="-10" b="0">
                <a:solidFill>
                  <a:srgbClr val="565655"/>
                </a:solidFill>
                <a:latin typeface="Calibri Light"/>
                <a:cs typeface="Calibri Light"/>
              </a:rPr>
              <a:t>проекта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437" y="222884"/>
            <a:ext cx="596074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/>
              <a:t>ОПИСАНИЕ </a:t>
            </a:r>
            <a:r>
              <a:rPr dirty="0" sz="2000" spc="-25"/>
              <a:t>КОНЦЕПТУАЛЬНЫХ </a:t>
            </a:r>
            <a:r>
              <a:rPr dirty="0" sz="2000"/>
              <a:t>И </a:t>
            </a:r>
            <a:r>
              <a:rPr dirty="0" sz="2000" spc="-20"/>
              <a:t>ПРОЕКТНЫХ</a:t>
            </a:r>
            <a:r>
              <a:rPr dirty="0" sz="2000" spc="-120"/>
              <a:t> </a:t>
            </a:r>
            <a:r>
              <a:rPr dirty="0" sz="2000" spc="-15"/>
              <a:t>РЕШЕНИЙ</a:t>
            </a:r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415315" y="6126340"/>
            <a:ext cx="8205444" cy="731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5315" y="764666"/>
            <a:ext cx="8206105" cy="0"/>
          </a:xfrm>
          <a:custGeom>
            <a:avLst/>
            <a:gdLst/>
            <a:ahLst/>
            <a:cxnLst/>
            <a:rect l="l" t="t" r="r" b="b"/>
            <a:pathLst>
              <a:path w="8206105" h="0">
                <a:moveTo>
                  <a:pt x="0" y="0"/>
                </a:moveTo>
                <a:lnTo>
                  <a:pt x="8205571" y="0"/>
                </a:lnTo>
              </a:path>
            </a:pathLst>
          </a:custGeom>
          <a:ln w="9525">
            <a:solidFill>
              <a:srgbClr val="E95C0C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45173" y="1334388"/>
          <a:ext cx="8685530" cy="305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/>
                <a:gridCol w="720090"/>
                <a:gridCol w="1080134"/>
                <a:gridCol w="720089"/>
                <a:gridCol w="116839"/>
                <a:gridCol w="791845"/>
                <a:gridCol w="791845"/>
                <a:gridCol w="863600"/>
                <a:gridCol w="1223644"/>
                <a:gridCol w="1203959"/>
              </a:tblGrid>
              <a:tr h="57607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Февраль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Март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Апрель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Май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Июнь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Июль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Август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Сентябрь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Октябрь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822960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Подготовка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0805" marR="110489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документации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для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проведения</a:t>
                      </a:r>
                      <a:r>
                        <a:rPr dirty="0" sz="12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электронного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аукциона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91440" marR="1327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Процедура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определения  подрядчика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путем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электронного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аукциона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8229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Оформление</a:t>
                      </a:r>
                      <a:r>
                        <a:rPr dirty="0" sz="12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 marR="1517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передача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подрядчику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документации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на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строительство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7150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Строительно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– монтажные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работы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2075" marR="1949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Ввод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пл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цию 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(приемка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работ)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6346571" y="4449064"/>
            <a:ext cx="2526283" cy="1844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43609" y="4714570"/>
            <a:ext cx="1031316" cy="1286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38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Камила Ризаева</dc:creator>
  <dc:title>#ЖКХменяется</dc:title>
  <dcterms:created xsi:type="dcterms:W3CDTF">2019-11-18T07:20:48Z</dcterms:created>
  <dcterms:modified xsi:type="dcterms:W3CDTF">2019-11-18T07:20:48Z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2019-10-21T00:00:00Z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2019-11-18T00:00:00Z</vt:filetime>
  </property>
</Properties>
</file>